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4"/>
  </p:notesMasterIdLst>
  <p:handoutMasterIdLst>
    <p:handoutMasterId r:id="rId35"/>
  </p:handoutMasterIdLst>
  <p:sldIdLst>
    <p:sldId id="257" r:id="rId5"/>
    <p:sldId id="261" r:id="rId6"/>
    <p:sldId id="266" r:id="rId7"/>
    <p:sldId id="265" r:id="rId8"/>
    <p:sldId id="267" r:id="rId9"/>
    <p:sldId id="264" r:id="rId10"/>
    <p:sldId id="269" r:id="rId11"/>
    <p:sldId id="270" r:id="rId12"/>
    <p:sldId id="262" r:id="rId13"/>
    <p:sldId id="263" r:id="rId14"/>
    <p:sldId id="271" r:id="rId15"/>
    <p:sldId id="272" r:id="rId16"/>
    <p:sldId id="278" r:id="rId17"/>
    <p:sldId id="279" r:id="rId18"/>
    <p:sldId id="273" r:id="rId19"/>
    <p:sldId id="280" r:id="rId20"/>
    <p:sldId id="274" r:id="rId21"/>
    <p:sldId id="275" r:id="rId22"/>
    <p:sldId id="276" r:id="rId23"/>
    <p:sldId id="277" r:id="rId24"/>
    <p:sldId id="281" r:id="rId25"/>
    <p:sldId id="282" r:id="rId26"/>
    <p:sldId id="284" r:id="rId27"/>
    <p:sldId id="289" r:id="rId28"/>
    <p:sldId id="285" r:id="rId29"/>
    <p:sldId id="288" r:id="rId30"/>
    <p:sldId id="286" r:id="rId31"/>
    <p:sldId id="287" r:id="rId32"/>
    <p:sldId id="268" r:id="rId33"/>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8A0"/>
    <a:srgbClr val="2E3722"/>
    <a:srgbClr val="5CC6D6"/>
    <a:srgbClr val="F8D22F"/>
    <a:srgbClr val="344529"/>
    <a:srgbClr val="2B3922"/>
    <a:srgbClr val="FCF7F1"/>
    <a:srgbClr val="B8D233"/>
    <a:srgbClr val="F03F2B"/>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89" autoAdjust="0"/>
  </p:normalViewPr>
  <p:slideViewPr>
    <p:cSldViewPr snapToGrid="0">
      <p:cViewPr varScale="1">
        <p:scale>
          <a:sx n="102" d="100"/>
          <a:sy n="102" d="100"/>
        </p:scale>
        <p:origin x="1219" y="91"/>
      </p:cViewPr>
      <p:guideLst/>
    </p:cSldViewPr>
  </p:slideViewPr>
  <p:notesTextViewPr>
    <p:cViewPr>
      <p:scale>
        <a:sx n="1" d="1"/>
        <a:sy n="1" d="1"/>
      </p:scale>
      <p:origin x="0" y="-725"/>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y filis" userId="90a67367c3024384" providerId="LiveId" clId="{100D7CBE-6966-4282-9EFC-EEC586C1B12F}"/>
    <pc:docChg chg="modSld">
      <pc:chgData name="harry filis" userId="90a67367c3024384" providerId="LiveId" clId="{100D7CBE-6966-4282-9EFC-EEC586C1B12F}" dt="2021-03-24T08:45:51.948" v="113" actId="1076"/>
      <pc:docMkLst>
        <pc:docMk/>
      </pc:docMkLst>
      <pc:sldChg chg="modSp mod">
        <pc:chgData name="harry filis" userId="90a67367c3024384" providerId="LiveId" clId="{100D7CBE-6966-4282-9EFC-EEC586C1B12F}" dt="2021-03-24T08:45:51.948" v="113" actId="1076"/>
        <pc:sldMkLst>
          <pc:docMk/>
          <pc:sldMk cId="243015349" sldId="284"/>
        </pc:sldMkLst>
        <pc:spChg chg="mod">
          <ac:chgData name="harry filis" userId="90a67367c3024384" providerId="LiveId" clId="{100D7CBE-6966-4282-9EFC-EEC586C1B12F}" dt="2021-03-24T08:45:51.948" v="113" actId="1076"/>
          <ac:spMkLst>
            <pc:docMk/>
            <pc:sldMk cId="243015349" sldId="284"/>
            <ac:spMk id="2" creationId="{C7049D7F-26BF-4078-B66D-1D1252273E33}"/>
          </ac:spMkLst>
        </pc:spChg>
        <pc:picChg chg="mod">
          <ac:chgData name="harry filis" userId="90a67367c3024384" providerId="LiveId" clId="{100D7CBE-6966-4282-9EFC-EEC586C1B12F}" dt="2021-03-24T08:45:44.847" v="111" actId="14100"/>
          <ac:picMkLst>
            <pc:docMk/>
            <pc:sldMk cId="243015349" sldId="284"/>
            <ac:picMk id="11" creationId="{AA30EEB9-7390-4D3D-BE35-6E8FEC1A98C3}"/>
          </ac:picMkLst>
        </pc:picChg>
        <pc:picChg chg="mod">
          <ac:chgData name="harry filis" userId="90a67367c3024384" providerId="LiveId" clId="{100D7CBE-6966-4282-9EFC-EEC586C1B12F}" dt="2021-03-24T08:45:48.785" v="112" actId="14100"/>
          <ac:picMkLst>
            <pc:docMk/>
            <pc:sldMk cId="243015349" sldId="284"/>
            <ac:picMk id="13" creationId="{52FEA6F0-F747-47B9-ABE7-212787DFC9F1}"/>
          </ac:picMkLst>
        </pc:picChg>
      </pc:sldChg>
      <pc:sldChg chg="modNotesTx">
        <pc:chgData name="harry filis" userId="90a67367c3024384" providerId="LiveId" clId="{100D7CBE-6966-4282-9EFC-EEC586C1B12F}" dt="2021-03-24T08:43:52.257" v="58" actId="20577"/>
        <pc:sldMkLst>
          <pc:docMk/>
          <pc:sldMk cId="2481951975" sldId="285"/>
        </pc:sldMkLst>
      </pc:sldChg>
      <pc:sldChg chg="modSp mod">
        <pc:chgData name="harry filis" userId="90a67367c3024384" providerId="LiveId" clId="{100D7CBE-6966-4282-9EFC-EEC586C1B12F}" dt="2021-03-24T08:44:41.844" v="106" actId="20577"/>
        <pc:sldMkLst>
          <pc:docMk/>
          <pc:sldMk cId="1745941303" sldId="286"/>
        </pc:sldMkLst>
        <pc:spChg chg="mod">
          <ac:chgData name="harry filis" userId="90a67367c3024384" providerId="LiveId" clId="{100D7CBE-6966-4282-9EFC-EEC586C1B12F}" dt="2021-03-24T08:44:41.844" v="106" actId="20577"/>
          <ac:spMkLst>
            <pc:docMk/>
            <pc:sldMk cId="1745941303" sldId="286"/>
            <ac:spMk id="3" creationId="{0122C224-D983-4BAC-A34D-168B884D5A3B}"/>
          </ac:spMkLst>
        </pc:spChg>
      </pc:sldChg>
      <pc:sldChg chg="modNotesTx">
        <pc:chgData name="harry filis" userId="90a67367c3024384" providerId="LiveId" clId="{100D7CBE-6966-4282-9EFC-EEC586C1B12F}" dt="2021-03-24T08:45:19.936" v="110" actId="20577"/>
        <pc:sldMkLst>
          <pc:docMk/>
          <pc:sldMk cId="1471989540" sldId="28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3d1" qsCatId="3D"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endParaRPr lang="en-US"/>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endParaRPr lang="en-US"/>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ScaleX="83454" custScaleY="78384" custLinFactNeighborX="168" custLinFactNeighborY="-3475"/>
      <dgm:spPr>
        <a:blipFill>
          <a:blip xmlns:r="http://schemas.openxmlformats.org/officeDocument/2006/relationships" r:embed="rId1"/>
          <a:srcRect/>
          <a:stretch>
            <a:fillRect/>
          </a:stretch>
        </a:blipFill>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custScaleX="144233" custScaleY="129116"/>
      <dgm:spPr/>
    </dgm:pt>
    <dgm:pt modelId="{DB4CA7C4-FCA1-4127-B20A-2A5C031A3CF4}" type="pres">
      <dgm:prSet presAssocID="{49225C73-1633-42F1-AB3B-7CB183E5F8B8}" presName="iconRect" presStyleLbl="node1" presStyleIdx="1" presStyleCnt="3" custScaleX="167477" custScaleY="153800" custLinFactNeighborX="0" custLinFactNeighborY="-3501"/>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5B378F-323F-4779-9FD3-5A911D6B933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89074DC3-473D-407A-A6D1-88EDED7BF6D7}">
      <dgm:prSet phldrT="[Text]"/>
      <dgm:spPr/>
      <dgm:t>
        <a:bodyPr/>
        <a:lstStyle/>
        <a:p>
          <a:r>
            <a:rPr lang="en-US"/>
            <a:t>Light</a:t>
          </a:r>
        </a:p>
      </dgm:t>
    </dgm:pt>
    <dgm:pt modelId="{64253A79-FD92-4F8F-A57E-000D5E4B3D01}" type="parTrans" cxnId="{624EF535-DE5D-46C3-81FF-A6FD9D801EAF}">
      <dgm:prSet/>
      <dgm:spPr/>
      <dgm:t>
        <a:bodyPr/>
        <a:lstStyle/>
        <a:p>
          <a:endParaRPr lang="en-US"/>
        </a:p>
      </dgm:t>
    </dgm:pt>
    <dgm:pt modelId="{61C71F20-BC44-43DE-96A6-E7768DF797AF}" type="sibTrans" cxnId="{624EF535-DE5D-46C3-81FF-A6FD9D801EAF}">
      <dgm:prSet/>
      <dgm:spPr/>
      <dgm:t>
        <a:bodyPr/>
        <a:lstStyle/>
        <a:p>
          <a:endParaRPr lang="en-US"/>
        </a:p>
      </dgm:t>
    </dgm:pt>
    <dgm:pt modelId="{A282AB1E-E25C-42D5-8D5E-90033096A90B}">
      <dgm:prSet phldrT="[Text]"/>
      <dgm:spPr/>
      <dgm:t>
        <a:bodyPr/>
        <a:lstStyle/>
        <a:p>
          <a:r>
            <a:rPr lang="en-US"/>
            <a:t>Heat | Temperature</a:t>
          </a:r>
        </a:p>
      </dgm:t>
    </dgm:pt>
    <dgm:pt modelId="{6815BF56-1F31-4D2B-8AE0-74CCE6B93C7A}" type="parTrans" cxnId="{3CE5AFA3-3FD1-4224-8DED-8809F2C9FAEC}">
      <dgm:prSet/>
      <dgm:spPr/>
      <dgm:t>
        <a:bodyPr/>
        <a:lstStyle/>
        <a:p>
          <a:endParaRPr lang="en-US"/>
        </a:p>
      </dgm:t>
    </dgm:pt>
    <dgm:pt modelId="{486107AB-5677-403A-9C27-C9C1187ADAB6}" type="sibTrans" cxnId="{3CE5AFA3-3FD1-4224-8DED-8809F2C9FAEC}">
      <dgm:prSet/>
      <dgm:spPr/>
      <dgm:t>
        <a:bodyPr/>
        <a:lstStyle/>
        <a:p>
          <a:endParaRPr lang="en-US"/>
        </a:p>
      </dgm:t>
    </dgm:pt>
    <dgm:pt modelId="{EADE33C0-A9B6-4ADF-B4D1-91ADCE821A71}">
      <dgm:prSet phldrT="[Text]"/>
      <dgm:spPr/>
      <dgm:t>
        <a:bodyPr/>
        <a:lstStyle/>
        <a:p>
          <a:r>
            <a:rPr lang="en-US"/>
            <a:t>Position</a:t>
          </a:r>
        </a:p>
      </dgm:t>
    </dgm:pt>
    <dgm:pt modelId="{06D7AC35-C706-4C39-AAF7-77A6E194E7F6}" type="parTrans" cxnId="{AC54308C-E581-41B2-BD36-F2A88487D9DA}">
      <dgm:prSet/>
      <dgm:spPr/>
      <dgm:t>
        <a:bodyPr/>
        <a:lstStyle/>
        <a:p>
          <a:endParaRPr lang="en-US"/>
        </a:p>
      </dgm:t>
    </dgm:pt>
    <dgm:pt modelId="{8822A3B3-AA1A-4AE6-8CA4-FA4948D351EA}" type="sibTrans" cxnId="{AC54308C-E581-41B2-BD36-F2A88487D9DA}">
      <dgm:prSet/>
      <dgm:spPr/>
      <dgm:t>
        <a:bodyPr/>
        <a:lstStyle/>
        <a:p>
          <a:endParaRPr lang="en-US"/>
        </a:p>
      </dgm:t>
    </dgm:pt>
    <dgm:pt modelId="{06B8A037-F2D5-4253-B071-0E6D24545631}">
      <dgm:prSet phldrT="[Text]"/>
      <dgm:spPr/>
      <dgm:t>
        <a:bodyPr/>
        <a:lstStyle/>
        <a:p>
          <a:r>
            <a:rPr lang="en-US"/>
            <a:t>Movement</a:t>
          </a:r>
        </a:p>
      </dgm:t>
    </dgm:pt>
    <dgm:pt modelId="{F57C8D9B-E365-4303-8A2A-D3477618AA76}" type="parTrans" cxnId="{4A43AD6A-BDB5-4133-95DF-C005FEE9A14D}">
      <dgm:prSet/>
      <dgm:spPr/>
      <dgm:t>
        <a:bodyPr/>
        <a:lstStyle/>
        <a:p>
          <a:endParaRPr lang="en-US"/>
        </a:p>
      </dgm:t>
    </dgm:pt>
    <dgm:pt modelId="{304A8382-5C49-40FB-BDF3-C159CD15FFC5}" type="sibTrans" cxnId="{4A43AD6A-BDB5-4133-95DF-C005FEE9A14D}">
      <dgm:prSet/>
      <dgm:spPr/>
      <dgm:t>
        <a:bodyPr/>
        <a:lstStyle/>
        <a:p>
          <a:endParaRPr lang="en-US"/>
        </a:p>
      </dgm:t>
    </dgm:pt>
    <dgm:pt modelId="{C2DD5CC1-9362-474A-87FE-7A08408D72FC}">
      <dgm:prSet phldrT="[Text]"/>
      <dgm:spPr/>
      <dgm:t>
        <a:bodyPr/>
        <a:lstStyle/>
        <a:p>
          <a:r>
            <a:rPr lang="en-US"/>
            <a:t>Chemical Presence</a:t>
          </a:r>
        </a:p>
      </dgm:t>
    </dgm:pt>
    <dgm:pt modelId="{43A094ED-9ABD-4B82-BDC9-5BD61EE8075C}" type="parTrans" cxnId="{3DC22247-BBD7-4A37-A2F7-2805309A8DF7}">
      <dgm:prSet/>
      <dgm:spPr/>
      <dgm:t>
        <a:bodyPr/>
        <a:lstStyle/>
        <a:p>
          <a:endParaRPr lang="en-US"/>
        </a:p>
      </dgm:t>
    </dgm:pt>
    <dgm:pt modelId="{FDB417F7-D730-4E91-9333-CE8D41DCFD76}" type="sibTrans" cxnId="{3DC22247-BBD7-4A37-A2F7-2805309A8DF7}">
      <dgm:prSet/>
      <dgm:spPr/>
      <dgm:t>
        <a:bodyPr/>
        <a:lstStyle/>
        <a:p>
          <a:endParaRPr lang="en-US"/>
        </a:p>
      </dgm:t>
    </dgm:pt>
    <dgm:pt modelId="{55C6179B-E5F2-4417-A7C3-C86758DB1988}">
      <dgm:prSet/>
      <dgm:spPr/>
      <dgm:t>
        <a:bodyPr/>
        <a:lstStyle/>
        <a:p>
          <a:r>
            <a:rPr lang="en-US"/>
            <a:t>Force | Pressure</a:t>
          </a:r>
        </a:p>
      </dgm:t>
    </dgm:pt>
    <dgm:pt modelId="{C86E6F1D-6851-4019-B7A8-71259F01382E}" type="parTrans" cxnId="{8E78D666-ED4E-497D-AFE1-EAD767E968DD}">
      <dgm:prSet/>
      <dgm:spPr/>
      <dgm:t>
        <a:bodyPr/>
        <a:lstStyle/>
        <a:p>
          <a:endParaRPr lang="en-US"/>
        </a:p>
      </dgm:t>
    </dgm:pt>
    <dgm:pt modelId="{2D27F279-AF81-402A-A5CC-61C44D329A97}" type="sibTrans" cxnId="{8E78D666-ED4E-497D-AFE1-EAD767E968DD}">
      <dgm:prSet/>
      <dgm:spPr/>
      <dgm:t>
        <a:bodyPr/>
        <a:lstStyle/>
        <a:p>
          <a:endParaRPr lang="en-US"/>
        </a:p>
      </dgm:t>
    </dgm:pt>
    <dgm:pt modelId="{09EB846A-9A34-49FF-9864-DE27F1A95769}">
      <dgm:prSet/>
      <dgm:spPr/>
      <dgm:t>
        <a:bodyPr/>
        <a:lstStyle/>
        <a:p>
          <a:r>
            <a:rPr lang="en-US"/>
            <a:t>Speed</a:t>
          </a:r>
        </a:p>
      </dgm:t>
    </dgm:pt>
    <dgm:pt modelId="{3ED6E009-13EA-4F38-940A-F0428DB7D4E7}" type="parTrans" cxnId="{518042A9-4782-4ED5-90DC-0A14C58B4045}">
      <dgm:prSet/>
      <dgm:spPr/>
      <dgm:t>
        <a:bodyPr/>
        <a:lstStyle/>
        <a:p>
          <a:endParaRPr lang="en-US"/>
        </a:p>
      </dgm:t>
    </dgm:pt>
    <dgm:pt modelId="{9DA09F4F-3068-405C-9777-DD4C8A913874}" type="sibTrans" cxnId="{518042A9-4782-4ED5-90DC-0A14C58B4045}">
      <dgm:prSet/>
      <dgm:spPr/>
      <dgm:t>
        <a:bodyPr/>
        <a:lstStyle/>
        <a:p>
          <a:endParaRPr lang="en-US"/>
        </a:p>
      </dgm:t>
    </dgm:pt>
    <dgm:pt modelId="{169F8F5D-206A-4EDC-A3C7-F8D0575FA52C}">
      <dgm:prSet/>
      <dgm:spPr/>
      <dgm:t>
        <a:bodyPr/>
        <a:lstStyle/>
        <a:p>
          <a:r>
            <a:rPr lang="en-US"/>
            <a:t>Sound</a:t>
          </a:r>
        </a:p>
      </dgm:t>
    </dgm:pt>
    <dgm:pt modelId="{8CE48CF0-09AA-4760-B4D4-7C08D90E4E1F}" type="parTrans" cxnId="{52E6E38C-742A-4E59-9B82-A79544B27B04}">
      <dgm:prSet/>
      <dgm:spPr/>
      <dgm:t>
        <a:bodyPr/>
        <a:lstStyle/>
        <a:p>
          <a:endParaRPr lang="en-US"/>
        </a:p>
      </dgm:t>
    </dgm:pt>
    <dgm:pt modelId="{1D3D69AB-BC50-4CBA-B2A5-9879DFAA5AB6}" type="sibTrans" cxnId="{52E6E38C-742A-4E59-9B82-A79544B27B04}">
      <dgm:prSet/>
      <dgm:spPr/>
      <dgm:t>
        <a:bodyPr/>
        <a:lstStyle/>
        <a:p>
          <a:endParaRPr lang="en-US"/>
        </a:p>
      </dgm:t>
    </dgm:pt>
    <dgm:pt modelId="{CB6F2A2A-BF41-4E2B-9740-2BA9DC502E8A}" type="pres">
      <dgm:prSet presAssocID="{365B378F-323F-4779-9FD3-5A911D6B9332}" presName="diagram" presStyleCnt="0">
        <dgm:presLayoutVars>
          <dgm:dir/>
          <dgm:resizeHandles val="exact"/>
        </dgm:presLayoutVars>
      </dgm:prSet>
      <dgm:spPr/>
    </dgm:pt>
    <dgm:pt modelId="{4591643E-54C3-4EC2-815C-70F3F39C267F}" type="pres">
      <dgm:prSet presAssocID="{89074DC3-473D-407A-A6D1-88EDED7BF6D7}" presName="node" presStyleLbl="node1" presStyleIdx="0" presStyleCnt="8">
        <dgm:presLayoutVars>
          <dgm:bulletEnabled val="1"/>
        </dgm:presLayoutVars>
      </dgm:prSet>
      <dgm:spPr/>
    </dgm:pt>
    <dgm:pt modelId="{6FB229D1-D9FF-4F7A-AB7A-D9D445EA2E6A}" type="pres">
      <dgm:prSet presAssocID="{61C71F20-BC44-43DE-96A6-E7768DF797AF}" presName="sibTrans" presStyleCnt="0"/>
      <dgm:spPr/>
    </dgm:pt>
    <dgm:pt modelId="{08F3F6E7-40E0-424D-9D21-D87822820B12}" type="pres">
      <dgm:prSet presAssocID="{A282AB1E-E25C-42D5-8D5E-90033096A90B}" presName="node" presStyleLbl="node1" presStyleIdx="1" presStyleCnt="8">
        <dgm:presLayoutVars>
          <dgm:bulletEnabled val="1"/>
        </dgm:presLayoutVars>
      </dgm:prSet>
      <dgm:spPr/>
    </dgm:pt>
    <dgm:pt modelId="{64B97654-7429-4A5B-876D-F5DC5B7C6832}" type="pres">
      <dgm:prSet presAssocID="{486107AB-5677-403A-9C27-C9C1187ADAB6}" presName="sibTrans" presStyleCnt="0"/>
      <dgm:spPr/>
    </dgm:pt>
    <dgm:pt modelId="{B20FB5ED-189B-47D3-9D3D-5F7665C8E041}" type="pres">
      <dgm:prSet presAssocID="{EADE33C0-A9B6-4ADF-B4D1-91ADCE821A71}" presName="node" presStyleLbl="node1" presStyleIdx="2" presStyleCnt="8" custLinFactNeighborX="-826" custLinFactNeighborY="0">
        <dgm:presLayoutVars>
          <dgm:bulletEnabled val="1"/>
        </dgm:presLayoutVars>
      </dgm:prSet>
      <dgm:spPr/>
    </dgm:pt>
    <dgm:pt modelId="{11839E90-F7DC-491E-9093-BD7613C87D4A}" type="pres">
      <dgm:prSet presAssocID="{8822A3B3-AA1A-4AE6-8CA4-FA4948D351EA}" presName="sibTrans" presStyleCnt="0"/>
      <dgm:spPr/>
    </dgm:pt>
    <dgm:pt modelId="{F53DDA86-A29F-44DD-AF1A-FC9F8CBA4B5B}" type="pres">
      <dgm:prSet presAssocID="{55C6179B-E5F2-4417-A7C3-C86758DB1988}" presName="node" presStyleLbl="node1" presStyleIdx="3" presStyleCnt="8">
        <dgm:presLayoutVars>
          <dgm:bulletEnabled val="1"/>
        </dgm:presLayoutVars>
      </dgm:prSet>
      <dgm:spPr/>
    </dgm:pt>
    <dgm:pt modelId="{8613670A-98F9-4619-AB8F-ADCEA3CC2F47}" type="pres">
      <dgm:prSet presAssocID="{2D27F279-AF81-402A-A5CC-61C44D329A97}" presName="sibTrans" presStyleCnt="0"/>
      <dgm:spPr/>
    </dgm:pt>
    <dgm:pt modelId="{B9EDE3C0-211F-4D23-94A8-729CE4402864}" type="pres">
      <dgm:prSet presAssocID="{09EB846A-9A34-49FF-9864-DE27F1A95769}" presName="node" presStyleLbl="node1" presStyleIdx="4" presStyleCnt="8">
        <dgm:presLayoutVars>
          <dgm:bulletEnabled val="1"/>
        </dgm:presLayoutVars>
      </dgm:prSet>
      <dgm:spPr/>
    </dgm:pt>
    <dgm:pt modelId="{DDD53880-A7A0-408D-9C05-57F6D99BD898}" type="pres">
      <dgm:prSet presAssocID="{9DA09F4F-3068-405C-9777-DD4C8A913874}" presName="sibTrans" presStyleCnt="0"/>
      <dgm:spPr/>
    </dgm:pt>
    <dgm:pt modelId="{A6C81840-ACF8-4B92-B62E-8CED4A37DAA2}" type="pres">
      <dgm:prSet presAssocID="{169F8F5D-206A-4EDC-A3C7-F8D0575FA52C}" presName="node" presStyleLbl="node1" presStyleIdx="5" presStyleCnt="8">
        <dgm:presLayoutVars>
          <dgm:bulletEnabled val="1"/>
        </dgm:presLayoutVars>
      </dgm:prSet>
      <dgm:spPr/>
    </dgm:pt>
    <dgm:pt modelId="{A628A29A-2AD1-49B3-A92D-AF5E6E3AA747}" type="pres">
      <dgm:prSet presAssocID="{1D3D69AB-BC50-4CBA-B2A5-9879DFAA5AB6}" presName="sibTrans" presStyleCnt="0"/>
      <dgm:spPr/>
    </dgm:pt>
    <dgm:pt modelId="{D182134B-F46B-4864-8F9E-F38A8A7D6061}" type="pres">
      <dgm:prSet presAssocID="{06B8A037-F2D5-4253-B071-0E6D24545631}" presName="node" presStyleLbl="node1" presStyleIdx="6" presStyleCnt="8">
        <dgm:presLayoutVars>
          <dgm:bulletEnabled val="1"/>
        </dgm:presLayoutVars>
      </dgm:prSet>
      <dgm:spPr/>
    </dgm:pt>
    <dgm:pt modelId="{00A7595E-9AF8-438D-ABA9-B600D548AAA5}" type="pres">
      <dgm:prSet presAssocID="{304A8382-5C49-40FB-BDF3-C159CD15FFC5}" presName="sibTrans" presStyleCnt="0"/>
      <dgm:spPr/>
    </dgm:pt>
    <dgm:pt modelId="{7FACA0CB-E130-4907-B438-C0E1F63AF2EB}" type="pres">
      <dgm:prSet presAssocID="{C2DD5CC1-9362-474A-87FE-7A08408D72FC}" presName="node" presStyleLbl="node1" presStyleIdx="7" presStyleCnt="8">
        <dgm:presLayoutVars>
          <dgm:bulletEnabled val="1"/>
        </dgm:presLayoutVars>
      </dgm:prSet>
      <dgm:spPr/>
    </dgm:pt>
  </dgm:ptLst>
  <dgm:cxnLst>
    <dgm:cxn modelId="{9B21000C-D0C5-4E9E-9E83-CB3D37F37F35}" type="presOf" srcId="{365B378F-323F-4779-9FD3-5A911D6B9332}" destId="{CB6F2A2A-BF41-4E2B-9740-2BA9DC502E8A}" srcOrd="0" destOrd="0" presId="urn:microsoft.com/office/officeart/2005/8/layout/default"/>
    <dgm:cxn modelId="{213FCF13-3AC1-473F-84FB-457E77A0B9D8}" type="presOf" srcId="{55C6179B-E5F2-4417-A7C3-C86758DB1988}" destId="{F53DDA86-A29F-44DD-AF1A-FC9F8CBA4B5B}" srcOrd="0" destOrd="0" presId="urn:microsoft.com/office/officeart/2005/8/layout/default"/>
    <dgm:cxn modelId="{9299A425-1F71-47AB-93D5-D475D3BC026C}" type="presOf" srcId="{06B8A037-F2D5-4253-B071-0E6D24545631}" destId="{D182134B-F46B-4864-8F9E-F38A8A7D6061}" srcOrd="0" destOrd="0" presId="urn:microsoft.com/office/officeart/2005/8/layout/default"/>
    <dgm:cxn modelId="{2E767834-565A-4700-A2B0-C5AA153B68D7}" type="presOf" srcId="{C2DD5CC1-9362-474A-87FE-7A08408D72FC}" destId="{7FACA0CB-E130-4907-B438-C0E1F63AF2EB}" srcOrd="0" destOrd="0" presId="urn:microsoft.com/office/officeart/2005/8/layout/default"/>
    <dgm:cxn modelId="{624EF535-DE5D-46C3-81FF-A6FD9D801EAF}" srcId="{365B378F-323F-4779-9FD3-5A911D6B9332}" destId="{89074DC3-473D-407A-A6D1-88EDED7BF6D7}" srcOrd="0" destOrd="0" parTransId="{64253A79-FD92-4F8F-A57E-000D5E4B3D01}" sibTransId="{61C71F20-BC44-43DE-96A6-E7768DF797AF}"/>
    <dgm:cxn modelId="{8E78D666-ED4E-497D-AFE1-EAD767E968DD}" srcId="{365B378F-323F-4779-9FD3-5A911D6B9332}" destId="{55C6179B-E5F2-4417-A7C3-C86758DB1988}" srcOrd="3" destOrd="0" parTransId="{C86E6F1D-6851-4019-B7A8-71259F01382E}" sibTransId="{2D27F279-AF81-402A-A5CC-61C44D329A97}"/>
    <dgm:cxn modelId="{3DC22247-BBD7-4A37-A2F7-2805309A8DF7}" srcId="{365B378F-323F-4779-9FD3-5A911D6B9332}" destId="{C2DD5CC1-9362-474A-87FE-7A08408D72FC}" srcOrd="7" destOrd="0" parTransId="{43A094ED-9ABD-4B82-BDC9-5BD61EE8075C}" sibTransId="{FDB417F7-D730-4E91-9333-CE8D41DCFD76}"/>
    <dgm:cxn modelId="{4A43AD6A-BDB5-4133-95DF-C005FEE9A14D}" srcId="{365B378F-323F-4779-9FD3-5A911D6B9332}" destId="{06B8A037-F2D5-4253-B071-0E6D24545631}" srcOrd="6" destOrd="0" parTransId="{F57C8D9B-E365-4303-8A2A-D3477618AA76}" sibTransId="{304A8382-5C49-40FB-BDF3-C159CD15FFC5}"/>
    <dgm:cxn modelId="{6FCC4A4C-954A-4F85-BC8B-81EFDCC314A8}" type="presOf" srcId="{A282AB1E-E25C-42D5-8D5E-90033096A90B}" destId="{08F3F6E7-40E0-424D-9D21-D87822820B12}" srcOrd="0" destOrd="0" presId="urn:microsoft.com/office/officeart/2005/8/layout/default"/>
    <dgm:cxn modelId="{A958EF79-4E93-44E6-AA11-860CB3DD9B6C}" type="presOf" srcId="{EADE33C0-A9B6-4ADF-B4D1-91ADCE821A71}" destId="{B20FB5ED-189B-47D3-9D3D-5F7665C8E041}" srcOrd="0" destOrd="0" presId="urn:microsoft.com/office/officeart/2005/8/layout/default"/>
    <dgm:cxn modelId="{AC54308C-E581-41B2-BD36-F2A88487D9DA}" srcId="{365B378F-323F-4779-9FD3-5A911D6B9332}" destId="{EADE33C0-A9B6-4ADF-B4D1-91ADCE821A71}" srcOrd="2" destOrd="0" parTransId="{06D7AC35-C706-4C39-AAF7-77A6E194E7F6}" sibTransId="{8822A3B3-AA1A-4AE6-8CA4-FA4948D351EA}"/>
    <dgm:cxn modelId="{52E6E38C-742A-4E59-9B82-A79544B27B04}" srcId="{365B378F-323F-4779-9FD3-5A911D6B9332}" destId="{169F8F5D-206A-4EDC-A3C7-F8D0575FA52C}" srcOrd="5" destOrd="0" parTransId="{8CE48CF0-09AA-4760-B4D4-7C08D90E4E1F}" sibTransId="{1D3D69AB-BC50-4CBA-B2A5-9879DFAA5AB6}"/>
    <dgm:cxn modelId="{62E65A9A-BE98-42AC-ACB5-26FE7747495C}" type="presOf" srcId="{09EB846A-9A34-49FF-9864-DE27F1A95769}" destId="{B9EDE3C0-211F-4D23-94A8-729CE4402864}" srcOrd="0" destOrd="0" presId="urn:microsoft.com/office/officeart/2005/8/layout/default"/>
    <dgm:cxn modelId="{3CE5AFA3-3FD1-4224-8DED-8809F2C9FAEC}" srcId="{365B378F-323F-4779-9FD3-5A911D6B9332}" destId="{A282AB1E-E25C-42D5-8D5E-90033096A90B}" srcOrd="1" destOrd="0" parTransId="{6815BF56-1F31-4D2B-8AE0-74CCE6B93C7A}" sibTransId="{486107AB-5677-403A-9C27-C9C1187ADAB6}"/>
    <dgm:cxn modelId="{518042A9-4782-4ED5-90DC-0A14C58B4045}" srcId="{365B378F-323F-4779-9FD3-5A911D6B9332}" destId="{09EB846A-9A34-49FF-9864-DE27F1A95769}" srcOrd="4" destOrd="0" parTransId="{3ED6E009-13EA-4F38-940A-F0428DB7D4E7}" sibTransId="{9DA09F4F-3068-405C-9777-DD4C8A913874}"/>
    <dgm:cxn modelId="{094358D5-296A-489A-AF65-3189A4AFC717}" type="presOf" srcId="{89074DC3-473D-407A-A6D1-88EDED7BF6D7}" destId="{4591643E-54C3-4EC2-815C-70F3F39C267F}" srcOrd="0" destOrd="0" presId="urn:microsoft.com/office/officeart/2005/8/layout/default"/>
    <dgm:cxn modelId="{D4751FE6-CECE-40CA-ABC0-8619D86CFB93}" type="presOf" srcId="{169F8F5D-206A-4EDC-A3C7-F8D0575FA52C}" destId="{A6C81840-ACF8-4B92-B62E-8CED4A37DAA2}" srcOrd="0" destOrd="0" presId="urn:microsoft.com/office/officeart/2005/8/layout/default"/>
    <dgm:cxn modelId="{2596C720-01FD-4E0B-B4FB-C742C6F6FC22}" type="presParOf" srcId="{CB6F2A2A-BF41-4E2B-9740-2BA9DC502E8A}" destId="{4591643E-54C3-4EC2-815C-70F3F39C267F}" srcOrd="0" destOrd="0" presId="urn:microsoft.com/office/officeart/2005/8/layout/default"/>
    <dgm:cxn modelId="{9BB49800-52E2-45D2-9921-EE7F659519D5}" type="presParOf" srcId="{CB6F2A2A-BF41-4E2B-9740-2BA9DC502E8A}" destId="{6FB229D1-D9FF-4F7A-AB7A-D9D445EA2E6A}" srcOrd="1" destOrd="0" presId="urn:microsoft.com/office/officeart/2005/8/layout/default"/>
    <dgm:cxn modelId="{0BA65D58-E06A-469F-98FA-540B3E2C33DE}" type="presParOf" srcId="{CB6F2A2A-BF41-4E2B-9740-2BA9DC502E8A}" destId="{08F3F6E7-40E0-424D-9D21-D87822820B12}" srcOrd="2" destOrd="0" presId="urn:microsoft.com/office/officeart/2005/8/layout/default"/>
    <dgm:cxn modelId="{4D10855F-A7AA-4296-A8B6-377722F2F8B1}" type="presParOf" srcId="{CB6F2A2A-BF41-4E2B-9740-2BA9DC502E8A}" destId="{64B97654-7429-4A5B-876D-F5DC5B7C6832}" srcOrd="3" destOrd="0" presId="urn:microsoft.com/office/officeart/2005/8/layout/default"/>
    <dgm:cxn modelId="{29588A68-E02D-4C1E-8456-135F3DCB85CE}" type="presParOf" srcId="{CB6F2A2A-BF41-4E2B-9740-2BA9DC502E8A}" destId="{B20FB5ED-189B-47D3-9D3D-5F7665C8E041}" srcOrd="4" destOrd="0" presId="urn:microsoft.com/office/officeart/2005/8/layout/default"/>
    <dgm:cxn modelId="{4BABF2E6-9945-45C0-BB82-91FD5F938AA3}" type="presParOf" srcId="{CB6F2A2A-BF41-4E2B-9740-2BA9DC502E8A}" destId="{11839E90-F7DC-491E-9093-BD7613C87D4A}" srcOrd="5" destOrd="0" presId="urn:microsoft.com/office/officeart/2005/8/layout/default"/>
    <dgm:cxn modelId="{C2E779FD-08DE-4A5A-9EE1-EA771F61D9C9}" type="presParOf" srcId="{CB6F2A2A-BF41-4E2B-9740-2BA9DC502E8A}" destId="{F53DDA86-A29F-44DD-AF1A-FC9F8CBA4B5B}" srcOrd="6" destOrd="0" presId="urn:microsoft.com/office/officeart/2005/8/layout/default"/>
    <dgm:cxn modelId="{765A203D-20B0-4787-B311-0FD7B54D2D07}" type="presParOf" srcId="{CB6F2A2A-BF41-4E2B-9740-2BA9DC502E8A}" destId="{8613670A-98F9-4619-AB8F-ADCEA3CC2F47}" srcOrd="7" destOrd="0" presId="urn:microsoft.com/office/officeart/2005/8/layout/default"/>
    <dgm:cxn modelId="{93E2A531-7571-435A-93B6-55906E30A584}" type="presParOf" srcId="{CB6F2A2A-BF41-4E2B-9740-2BA9DC502E8A}" destId="{B9EDE3C0-211F-4D23-94A8-729CE4402864}" srcOrd="8" destOrd="0" presId="urn:microsoft.com/office/officeart/2005/8/layout/default"/>
    <dgm:cxn modelId="{4764B615-A794-479B-B594-F43240723ACC}" type="presParOf" srcId="{CB6F2A2A-BF41-4E2B-9740-2BA9DC502E8A}" destId="{DDD53880-A7A0-408D-9C05-57F6D99BD898}" srcOrd="9" destOrd="0" presId="urn:microsoft.com/office/officeart/2005/8/layout/default"/>
    <dgm:cxn modelId="{799C261A-C976-4B0A-8364-4699D2FD473A}" type="presParOf" srcId="{CB6F2A2A-BF41-4E2B-9740-2BA9DC502E8A}" destId="{A6C81840-ACF8-4B92-B62E-8CED4A37DAA2}" srcOrd="10" destOrd="0" presId="urn:microsoft.com/office/officeart/2005/8/layout/default"/>
    <dgm:cxn modelId="{08C1A695-400F-473F-8276-D1AFF4B5F50A}" type="presParOf" srcId="{CB6F2A2A-BF41-4E2B-9740-2BA9DC502E8A}" destId="{A628A29A-2AD1-49B3-A92D-AF5E6E3AA747}" srcOrd="11" destOrd="0" presId="urn:microsoft.com/office/officeart/2005/8/layout/default"/>
    <dgm:cxn modelId="{351C4F24-519A-4D4C-AECC-5875474928BC}" type="presParOf" srcId="{CB6F2A2A-BF41-4E2B-9740-2BA9DC502E8A}" destId="{D182134B-F46B-4864-8F9E-F38A8A7D6061}" srcOrd="12" destOrd="0" presId="urn:microsoft.com/office/officeart/2005/8/layout/default"/>
    <dgm:cxn modelId="{6C1E3E3A-D644-4C33-B01B-3EF02849745E}" type="presParOf" srcId="{CB6F2A2A-BF41-4E2B-9740-2BA9DC502E8A}" destId="{00A7595E-9AF8-438D-ABA9-B600D548AAA5}" srcOrd="13" destOrd="0" presId="urn:microsoft.com/office/officeart/2005/8/layout/default"/>
    <dgm:cxn modelId="{CC3C202D-BA0E-489E-928C-03DC9FBD0BA4}" type="presParOf" srcId="{CB6F2A2A-BF41-4E2B-9740-2BA9DC502E8A}" destId="{7FACA0CB-E130-4907-B438-C0E1F63AF2EB}" srcOrd="14" destOrd="0" presId="urn:microsoft.com/office/officeart/2005/8/layout/defaul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09124D-9FF3-4E90-81A0-6268C30D8827}" type="doc">
      <dgm:prSet loTypeId="urn:microsoft.com/office/officeart/2008/layout/BendingPictureCaptionList" loCatId="picture" qsTypeId="urn:microsoft.com/office/officeart/2005/8/quickstyle/simple1" qsCatId="simple" csTypeId="urn:microsoft.com/office/officeart/2005/8/colors/colorful2" csCatId="colorful" phldr="1"/>
      <dgm:spPr/>
      <dgm:t>
        <a:bodyPr/>
        <a:lstStyle/>
        <a:p>
          <a:endParaRPr lang="en-US"/>
        </a:p>
      </dgm:t>
    </dgm:pt>
    <dgm:pt modelId="{79FA54F7-DE90-454A-9869-3198C59963B4}">
      <dgm:prSet phldrT="[Text]"/>
      <dgm:spPr/>
      <dgm:t>
        <a:bodyPr/>
        <a:lstStyle/>
        <a:p>
          <a:r>
            <a:rPr lang="en-US"/>
            <a:t>Non – volatile memory</a:t>
          </a:r>
        </a:p>
      </dgm:t>
    </dgm:pt>
    <dgm:pt modelId="{06D299E4-8A0D-4150-932A-77F295586FBA}" type="parTrans" cxnId="{8BC0632A-A411-4DCE-B0F9-C8337640E3FA}">
      <dgm:prSet/>
      <dgm:spPr/>
      <dgm:t>
        <a:bodyPr/>
        <a:lstStyle/>
        <a:p>
          <a:endParaRPr lang="en-US"/>
        </a:p>
      </dgm:t>
    </dgm:pt>
    <dgm:pt modelId="{CC431DE7-EB19-4295-881E-CE168891149C}" type="sibTrans" cxnId="{8BC0632A-A411-4DCE-B0F9-C8337640E3FA}">
      <dgm:prSet/>
      <dgm:spPr/>
      <dgm:t>
        <a:bodyPr/>
        <a:lstStyle/>
        <a:p>
          <a:endParaRPr lang="en-US"/>
        </a:p>
      </dgm:t>
    </dgm:pt>
    <dgm:pt modelId="{46602020-AAAD-4277-9EE9-82ED4727FB1E}">
      <dgm:prSet phldrT="[Text]"/>
      <dgm:spPr/>
      <dgm:t>
        <a:bodyPr/>
        <a:lstStyle/>
        <a:p>
          <a:r>
            <a:rPr lang="en-US"/>
            <a:t>UART</a:t>
          </a:r>
        </a:p>
      </dgm:t>
    </dgm:pt>
    <dgm:pt modelId="{6E2C2113-9973-4C56-BEC4-67B10A52F7ED}" type="parTrans" cxnId="{EF043815-0C17-4349-A942-F1424C396BB4}">
      <dgm:prSet/>
      <dgm:spPr/>
      <dgm:t>
        <a:bodyPr/>
        <a:lstStyle/>
        <a:p>
          <a:endParaRPr lang="en-US"/>
        </a:p>
      </dgm:t>
    </dgm:pt>
    <dgm:pt modelId="{CD5232D0-3D21-4721-8206-4DA2C51C9903}" type="sibTrans" cxnId="{EF043815-0C17-4349-A942-F1424C396BB4}">
      <dgm:prSet/>
      <dgm:spPr/>
      <dgm:t>
        <a:bodyPr/>
        <a:lstStyle/>
        <a:p>
          <a:endParaRPr lang="en-US"/>
        </a:p>
      </dgm:t>
    </dgm:pt>
    <dgm:pt modelId="{E22575AF-F3A8-4A88-8391-8609C85C5743}">
      <dgm:prSet phldrT="[Text]"/>
      <dgm:spPr/>
      <dgm:t>
        <a:bodyPr/>
        <a:lstStyle/>
        <a:p>
          <a:r>
            <a:rPr lang="en-US"/>
            <a:t>Interrupt Controller</a:t>
          </a:r>
          <a:r>
            <a:rPr lang="el-GR"/>
            <a:t>(</a:t>
          </a:r>
          <a:r>
            <a:rPr lang="en-US"/>
            <a:t>WIC,PIC etc.)</a:t>
          </a:r>
        </a:p>
      </dgm:t>
    </dgm:pt>
    <dgm:pt modelId="{9BC9E8A6-E3BE-4F4B-9F07-718E2D453DD3}" type="parTrans" cxnId="{D859A42F-8898-4AED-8412-ED2D37018BBA}">
      <dgm:prSet/>
      <dgm:spPr/>
      <dgm:t>
        <a:bodyPr/>
        <a:lstStyle/>
        <a:p>
          <a:endParaRPr lang="en-US"/>
        </a:p>
      </dgm:t>
    </dgm:pt>
    <dgm:pt modelId="{3C4162AB-A8F8-4DA3-9470-788E09DA2F35}" type="sibTrans" cxnId="{D859A42F-8898-4AED-8412-ED2D37018BBA}">
      <dgm:prSet/>
      <dgm:spPr/>
      <dgm:t>
        <a:bodyPr/>
        <a:lstStyle/>
        <a:p>
          <a:endParaRPr lang="en-US"/>
        </a:p>
      </dgm:t>
    </dgm:pt>
    <dgm:pt modelId="{62A6EC8D-D7C9-4CFD-A6EB-EB7CD7973FD4}">
      <dgm:prSet/>
      <dgm:spPr/>
      <dgm:t>
        <a:bodyPr/>
        <a:lstStyle/>
        <a:p>
          <a:r>
            <a:rPr lang="en-US"/>
            <a:t>DAC</a:t>
          </a:r>
        </a:p>
      </dgm:t>
    </dgm:pt>
    <dgm:pt modelId="{76919001-4B96-49A6-ACCC-27DDFA33AD71}" type="parTrans" cxnId="{B22C983F-3264-4A0D-A2F5-2B670673E4CD}">
      <dgm:prSet/>
      <dgm:spPr/>
      <dgm:t>
        <a:bodyPr/>
        <a:lstStyle/>
        <a:p>
          <a:endParaRPr lang="en-US"/>
        </a:p>
      </dgm:t>
    </dgm:pt>
    <dgm:pt modelId="{0A3A69CB-7791-4F7D-8290-1D1E1F166EBC}" type="sibTrans" cxnId="{B22C983F-3264-4A0D-A2F5-2B670673E4CD}">
      <dgm:prSet/>
      <dgm:spPr/>
      <dgm:t>
        <a:bodyPr/>
        <a:lstStyle/>
        <a:p>
          <a:endParaRPr lang="en-US"/>
        </a:p>
      </dgm:t>
    </dgm:pt>
    <dgm:pt modelId="{4F59C918-2064-402A-AD13-D6F9AB0593A3}">
      <dgm:prSet/>
      <dgm:spPr/>
      <dgm:t>
        <a:bodyPr/>
        <a:lstStyle/>
        <a:p>
          <a:r>
            <a:rPr lang="en-US"/>
            <a:t>ADC</a:t>
          </a:r>
        </a:p>
      </dgm:t>
    </dgm:pt>
    <dgm:pt modelId="{9BCD613C-8B10-40A6-9ED0-564BB212522B}" type="parTrans" cxnId="{31D1495F-6407-45E3-9B38-8887E805F3D5}">
      <dgm:prSet/>
      <dgm:spPr/>
      <dgm:t>
        <a:bodyPr/>
        <a:lstStyle/>
        <a:p>
          <a:endParaRPr lang="en-US"/>
        </a:p>
      </dgm:t>
    </dgm:pt>
    <dgm:pt modelId="{52FEF209-31A6-4E92-ACED-9D144E714826}" type="sibTrans" cxnId="{31D1495F-6407-45E3-9B38-8887E805F3D5}">
      <dgm:prSet/>
      <dgm:spPr/>
      <dgm:t>
        <a:bodyPr/>
        <a:lstStyle/>
        <a:p>
          <a:endParaRPr lang="en-US"/>
        </a:p>
      </dgm:t>
    </dgm:pt>
    <dgm:pt modelId="{81CFC029-5575-430A-8D1D-BC7B1BA15BCA}">
      <dgm:prSet/>
      <dgm:spPr/>
      <dgm:t>
        <a:bodyPr/>
        <a:lstStyle/>
        <a:p>
          <a:r>
            <a:rPr lang="en-US" err="1"/>
            <a:t>Counters|Timers</a:t>
          </a:r>
          <a:r>
            <a:rPr lang="en-US"/>
            <a:t> </a:t>
          </a:r>
        </a:p>
      </dgm:t>
    </dgm:pt>
    <dgm:pt modelId="{91A1D4AC-8842-4F5C-9E0D-04EAC5775343}" type="parTrans" cxnId="{BADC4BF0-40D9-49DB-A95B-C2FD143377D2}">
      <dgm:prSet/>
      <dgm:spPr/>
      <dgm:t>
        <a:bodyPr/>
        <a:lstStyle/>
        <a:p>
          <a:endParaRPr lang="en-US"/>
        </a:p>
      </dgm:t>
    </dgm:pt>
    <dgm:pt modelId="{8DB95EC2-4EFC-4600-88E1-4DEA30077B77}" type="sibTrans" cxnId="{BADC4BF0-40D9-49DB-A95B-C2FD143377D2}">
      <dgm:prSet/>
      <dgm:spPr/>
      <dgm:t>
        <a:bodyPr/>
        <a:lstStyle/>
        <a:p>
          <a:endParaRPr lang="en-US"/>
        </a:p>
      </dgm:t>
    </dgm:pt>
    <dgm:pt modelId="{6ABC56AB-7850-4A09-93B0-D406F23C4B09}">
      <dgm:prSet/>
      <dgm:spPr/>
      <dgm:t>
        <a:bodyPr/>
        <a:lstStyle/>
        <a:p>
          <a:r>
            <a:rPr lang="en-US"/>
            <a:t>RF-CMOS components</a:t>
          </a:r>
        </a:p>
      </dgm:t>
    </dgm:pt>
    <dgm:pt modelId="{20C105E0-A9F0-4D1D-AD83-7E59BB0951CE}" type="parTrans" cxnId="{5B68DE32-D495-4297-B484-46D77D226F33}">
      <dgm:prSet/>
      <dgm:spPr/>
      <dgm:t>
        <a:bodyPr/>
        <a:lstStyle/>
        <a:p>
          <a:endParaRPr lang="en-US"/>
        </a:p>
      </dgm:t>
    </dgm:pt>
    <dgm:pt modelId="{32118C84-720B-4ACB-B0D3-72B941891790}" type="sibTrans" cxnId="{5B68DE32-D495-4297-B484-46D77D226F33}">
      <dgm:prSet/>
      <dgm:spPr/>
      <dgm:t>
        <a:bodyPr/>
        <a:lstStyle/>
        <a:p>
          <a:endParaRPr lang="en-US"/>
        </a:p>
      </dgm:t>
    </dgm:pt>
    <dgm:pt modelId="{F2DA54F2-5999-4E25-B5B3-618C48A8E77E}" type="pres">
      <dgm:prSet presAssocID="{9309124D-9FF3-4E90-81A0-6268C30D8827}" presName="Name0" presStyleCnt="0">
        <dgm:presLayoutVars>
          <dgm:dir/>
          <dgm:resizeHandles val="exact"/>
        </dgm:presLayoutVars>
      </dgm:prSet>
      <dgm:spPr/>
    </dgm:pt>
    <dgm:pt modelId="{AFAE9C0A-E424-489C-B9AD-8AEB6D5D440C}" type="pres">
      <dgm:prSet presAssocID="{79FA54F7-DE90-454A-9869-3198C59963B4}" presName="composite" presStyleCnt="0"/>
      <dgm:spPr/>
    </dgm:pt>
    <dgm:pt modelId="{258BDA24-2730-4BA1-8D20-6EDD50378DAB}" type="pres">
      <dgm:prSet presAssocID="{79FA54F7-DE90-454A-9869-3198C59963B4}" presName="rect1" presStyleLbl="b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ED335568-0D11-4555-844C-47DCD61190E5}" type="pres">
      <dgm:prSet presAssocID="{79FA54F7-DE90-454A-9869-3198C59963B4}" presName="wedgeRectCallout1" presStyleLbl="node1" presStyleIdx="0" presStyleCnt="7">
        <dgm:presLayoutVars>
          <dgm:bulletEnabled val="1"/>
        </dgm:presLayoutVars>
      </dgm:prSet>
      <dgm:spPr/>
    </dgm:pt>
    <dgm:pt modelId="{A2C1B5DF-AF43-4279-8173-D9B9E3EEC974}" type="pres">
      <dgm:prSet presAssocID="{CC431DE7-EB19-4295-881E-CE168891149C}" presName="sibTrans" presStyleCnt="0"/>
      <dgm:spPr/>
    </dgm:pt>
    <dgm:pt modelId="{5F5F690D-BA52-43BE-8200-BA45D9DD0F3B}" type="pres">
      <dgm:prSet presAssocID="{62A6EC8D-D7C9-4CFD-A6EB-EB7CD7973FD4}" presName="composite" presStyleCnt="0"/>
      <dgm:spPr/>
    </dgm:pt>
    <dgm:pt modelId="{51536C4A-E6E7-4098-A21B-63D625295E9F}" type="pres">
      <dgm:prSet presAssocID="{62A6EC8D-D7C9-4CFD-A6EB-EB7CD7973FD4}" presName="rect1" presStyleLbl="bgImgPlace1" presStyleIdx="1" presStyleCnt="7"/>
      <dgm:spPr>
        <a:blipFill>
          <a:blip xmlns:r="http://schemas.openxmlformats.org/officeDocument/2006/relationships" r:embed="rId2"/>
          <a:srcRect/>
          <a:stretch>
            <a:fillRect l="-30000" r="-30000"/>
          </a:stretch>
        </a:blipFill>
      </dgm:spPr>
    </dgm:pt>
    <dgm:pt modelId="{9080F2B4-59F7-4F1A-A3CC-B313907B9C05}" type="pres">
      <dgm:prSet presAssocID="{62A6EC8D-D7C9-4CFD-A6EB-EB7CD7973FD4}" presName="wedgeRectCallout1" presStyleLbl="node1" presStyleIdx="1" presStyleCnt="7">
        <dgm:presLayoutVars>
          <dgm:bulletEnabled val="1"/>
        </dgm:presLayoutVars>
      </dgm:prSet>
      <dgm:spPr/>
    </dgm:pt>
    <dgm:pt modelId="{95EB3431-9D03-42AF-B247-24371A3401A6}" type="pres">
      <dgm:prSet presAssocID="{0A3A69CB-7791-4F7D-8290-1D1E1F166EBC}" presName="sibTrans" presStyleCnt="0"/>
      <dgm:spPr/>
    </dgm:pt>
    <dgm:pt modelId="{A4A8BC32-A24B-439E-A57E-9E6546EC1D5C}" type="pres">
      <dgm:prSet presAssocID="{4F59C918-2064-402A-AD13-D6F9AB0593A3}" presName="composite" presStyleCnt="0"/>
      <dgm:spPr/>
    </dgm:pt>
    <dgm:pt modelId="{1648D78E-DCA7-4BC5-890F-C1130CB697C7}" type="pres">
      <dgm:prSet presAssocID="{4F59C918-2064-402A-AD13-D6F9AB0593A3}" presName="rect1" presStyleLbl="b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dgm:spPr>
    </dgm:pt>
    <dgm:pt modelId="{70AF61D9-4C10-4EA6-B53E-5BCE5447FAA9}" type="pres">
      <dgm:prSet presAssocID="{4F59C918-2064-402A-AD13-D6F9AB0593A3}" presName="wedgeRectCallout1" presStyleLbl="node1" presStyleIdx="2" presStyleCnt="7">
        <dgm:presLayoutVars>
          <dgm:bulletEnabled val="1"/>
        </dgm:presLayoutVars>
      </dgm:prSet>
      <dgm:spPr/>
    </dgm:pt>
    <dgm:pt modelId="{B6865FA1-F13D-4E7E-ABD5-5699A507FD11}" type="pres">
      <dgm:prSet presAssocID="{52FEF209-31A6-4E92-ACED-9D144E714826}" presName="sibTrans" presStyleCnt="0"/>
      <dgm:spPr/>
    </dgm:pt>
    <dgm:pt modelId="{BCAB855C-ED20-48EF-999F-A1632A549240}" type="pres">
      <dgm:prSet presAssocID="{46602020-AAAD-4277-9EE9-82ED4727FB1E}" presName="composite" presStyleCnt="0"/>
      <dgm:spPr/>
    </dgm:pt>
    <dgm:pt modelId="{9B0EA26F-7851-4F1A-81FA-220610A5D0BA}" type="pres">
      <dgm:prSet presAssocID="{46602020-AAAD-4277-9EE9-82ED4727FB1E}" presName="rect1" presStyleLbl="b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EFE5087C-172B-4F79-B041-D702E4FFD0DF}" type="pres">
      <dgm:prSet presAssocID="{46602020-AAAD-4277-9EE9-82ED4727FB1E}" presName="wedgeRectCallout1" presStyleLbl="node1" presStyleIdx="3" presStyleCnt="7">
        <dgm:presLayoutVars>
          <dgm:bulletEnabled val="1"/>
        </dgm:presLayoutVars>
      </dgm:prSet>
      <dgm:spPr/>
    </dgm:pt>
    <dgm:pt modelId="{D58ECEC3-2C8C-4531-A510-1FED2E627E04}" type="pres">
      <dgm:prSet presAssocID="{CD5232D0-3D21-4721-8206-4DA2C51C9903}" presName="sibTrans" presStyleCnt="0"/>
      <dgm:spPr/>
    </dgm:pt>
    <dgm:pt modelId="{B5FB4ECF-D011-47FF-9E03-9ECEA6DF7264}" type="pres">
      <dgm:prSet presAssocID="{E22575AF-F3A8-4A88-8391-8609C85C5743}" presName="composite" presStyleCnt="0"/>
      <dgm:spPr/>
    </dgm:pt>
    <dgm:pt modelId="{F0C904A5-1FCE-4816-8738-CC06DA1D4AF1}" type="pres">
      <dgm:prSet presAssocID="{E22575AF-F3A8-4A88-8391-8609C85C5743}" presName="rect1" presStyleLbl="b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dgm:spPr>
    </dgm:pt>
    <dgm:pt modelId="{39FF537A-D999-444D-BEC9-35CA3E1318D5}" type="pres">
      <dgm:prSet presAssocID="{E22575AF-F3A8-4A88-8391-8609C85C5743}" presName="wedgeRectCallout1" presStyleLbl="node1" presStyleIdx="4" presStyleCnt="7">
        <dgm:presLayoutVars>
          <dgm:bulletEnabled val="1"/>
        </dgm:presLayoutVars>
      </dgm:prSet>
      <dgm:spPr/>
    </dgm:pt>
    <dgm:pt modelId="{12C70967-1D83-49EC-A3E1-937876091CD7}" type="pres">
      <dgm:prSet presAssocID="{3C4162AB-A8F8-4DA3-9470-788E09DA2F35}" presName="sibTrans" presStyleCnt="0"/>
      <dgm:spPr/>
    </dgm:pt>
    <dgm:pt modelId="{8CD25452-4873-4C5C-84F9-D9504E89C35F}" type="pres">
      <dgm:prSet presAssocID="{81CFC029-5575-430A-8D1D-BC7B1BA15BCA}" presName="composite" presStyleCnt="0"/>
      <dgm:spPr/>
    </dgm:pt>
    <dgm:pt modelId="{9427A74E-FD66-4F05-A292-B8F314AA3304}" type="pres">
      <dgm:prSet presAssocID="{81CFC029-5575-430A-8D1D-BC7B1BA15BCA}" presName="rect1" presStyleLbl="b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67000" r="-67000"/>
          </a:stretch>
        </a:blipFill>
      </dgm:spPr>
    </dgm:pt>
    <dgm:pt modelId="{841163FD-3DEC-4A55-A4B7-1241C0F64C42}" type="pres">
      <dgm:prSet presAssocID="{81CFC029-5575-430A-8D1D-BC7B1BA15BCA}" presName="wedgeRectCallout1" presStyleLbl="node1" presStyleIdx="5" presStyleCnt="7">
        <dgm:presLayoutVars>
          <dgm:bulletEnabled val="1"/>
        </dgm:presLayoutVars>
      </dgm:prSet>
      <dgm:spPr/>
    </dgm:pt>
    <dgm:pt modelId="{2A2E03D1-8778-44F5-A70A-BA9132B1925C}" type="pres">
      <dgm:prSet presAssocID="{8DB95EC2-4EFC-4600-88E1-4DEA30077B77}" presName="sibTrans" presStyleCnt="0"/>
      <dgm:spPr/>
    </dgm:pt>
    <dgm:pt modelId="{3CE25021-476D-4FB7-857F-42A8005A7A6D}" type="pres">
      <dgm:prSet presAssocID="{6ABC56AB-7850-4A09-93B0-D406F23C4B09}" presName="composite" presStyleCnt="0"/>
      <dgm:spPr/>
    </dgm:pt>
    <dgm:pt modelId="{7640D4EC-41CF-4262-97C7-22968AB93E5D}" type="pres">
      <dgm:prSet presAssocID="{6ABC56AB-7850-4A09-93B0-D406F23C4B09}" presName="rect1" presStyleLbl="b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7000" b="-17000"/>
          </a:stretch>
        </a:blipFill>
      </dgm:spPr>
    </dgm:pt>
    <dgm:pt modelId="{0F707DA3-DE42-4E13-A096-03FE858533A8}" type="pres">
      <dgm:prSet presAssocID="{6ABC56AB-7850-4A09-93B0-D406F23C4B09}" presName="wedgeRectCallout1" presStyleLbl="node1" presStyleIdx="6" presStyleCnt="7">
        <dgm:presLayoutVars>
          <dgm:bulletEnabled val="1"/>
        </dgm:presLayoutVars>
      </dgm:prSet>
      <dgm:spPr/>
    </dgm:pt>
  </dgm:ptLst>
  <dgm:cxnLst>
    <dgm:cxn modelId="{17C5AF06-EAAF-4887-9E7D-788B4A603ED7}" type="presOf" srcId="{81CFC029-5575-430A-8D1D-BC7B1BA15BCA}" destId="{841163FD-3DEC-4A55-A4B7-1241C0F64C42}" srcOrd="0" destOrd="0" presId="urn:microsoft.com/office/officeart/2008/layout/BendingPictureCaptionList"/>
    <dgm:cxn modelId="{EF043815-0C17-4349-A942-F1424C396BB4}" srcId="{9309124D-9FF3-4E90-81A0-6268C30D8827}" destId="{46602020-AAAD-4277-9EE9-82ED4727FB1E}" srcOrd="3" destOrd="0" parTransId="{6E2C2113-9973-4C56-BEC4-67B10A52F7ED}" sibTransId="{CD5232D0-3D21-4721-8206-4DA2C51C9903}"/>
    <dgm:cxn modelId="{FDC9C625-0D57-40AF-9C62-F1169B68CADE}" type="presOf" srcId="{46602020-AAAD-4277-9EE9-82ED4727FB1E}" destId="{EFE5087C-172B-4F79-B041-D702E4FFD0DF}" srcOrd="0" destOrd="0" presId="urn:microsoft.com/office/officeart/2008/layout/BendingPictureCaptionList"/>
    <dgm:cxn modelId="{8BC0632A-A411-4DCE-B0F9-C8337640E3FA}" srcId="{9309124D-9FF3-4E90-81A0-6268C30D8827}" destId="{79FA54F7-DE90-454A-9869-3198C59963B4}" srcOrd="0" destOrd="0" parTransId="{06D299E4-8A0D-4150-932A-77F295586FBA}" sibTransId="{CC431DE7-EB19-4295-881E-CE168891149C}"/>
    <dgm:cxn modelId="{D859A42F-8898-4AED-8412-ED2D37018BBA}" srcId="{9309124D-9FF3-4E90-81A0-6268C30D8827}" destId="{E22575AF-F3A8-4A88-8391-8609C85C5743}" srcOrd="4" destOrd="0" parTransId="{9BC9E8A6-E3BE-4F4B-9F07-718E2D453DD3}" sibTransId="{3C4162AB-A8F8-4DA3-9470-788E09DA2F35}"/>
    <dgm:cxn modelId="{5B68DE32-D495-4297-B484-46D77D226F33}" srcId="{9309124D-9FF3-4E90-81A0-6268C30D8827}" destId="{6ABC56AB-7850-4A09-93B0-D406F23C4B09}" srcOrd="6" destOrd="0" parTransId="{20C105E0-A9F0-4D1D-AD83-7E59BB0951CE}" sibTransId="{32118C84-720B-4ACB-B0D3-72B941891790}"/>
    <dgm:cxn modelId="{0AA5CB3A-02B4-40D3-9DA3-AF4361B1484C}" type="presOf" srcId="{79FA54F7-DE90-454A-9869-3198C59963B4}" destId="{ED335568-0D11-4555-844C-47DCD61190E5}" srcOrd="0" destOrd="0" presId="urn:microsoft.com/office/officeart/2008/layout/BendingPictureCaptionList"/>
    <dgm:cxn modelId="{B22C983F-3264-4A0D-A2F5-2B670673E4CD}" srcId="{9309124D-9FF3-4E90-81A0-6268C30D8827}" destId="{62A6EC8D-D7C9-4CFD-A6EB-EB7CD7973FD4}" srcOrd="1" destOrd="0" parTransId="{76919001-4B96-49A6-ACCC-27DDFA33AD71}" sibTransId="{0A3A69CB-7791-4F7D-8290-1D1E1F166EBC}"/>
    <dgm:cxn modelId="{31D1495F-6407-45E3-9B38-8887E805F3D5}" srcId="{9309124D-9FF3-4E90-81A0-6268C30D8827}" destId="{4F59C918-2064-402A-AD13-D6F9AB0593A3}" srcOrd="2" destOrd="0" parTransId="{9BCD613C-8B10-40A6-9ED0-564BB212522B}" sibTransId="{52FEF209-31A6-4E92-ACED-9D144E714826}"/>
    <dgm:cxn modelId="{4B673F47-4583-4A56-8127-063D5BBDBDD2}" type="presOf" srcId="{6ABC56AB-7850-4A09-93B0-D406F23C4B09}" destId="{0F707DA3-DE42-4E13-A096-03FE858533A8}" srcOrd="0" destOrd="0" presId="urn:microsoft.com/office/officeart/2008/layout/BendingPictureCaptionList"/>
    <dgm:cxn modelId="{029FB7CF-1B5B-4207-A35F-1D28D0DE7EC7}" type="presOf" srcId="{E22575AF-F3A8-4A88-8391-8609C85C5743}" destId="{39FF537A-D999-444D-BEC9-35CA3E1318D5}" srcOrd="0" destOrd="0" presId="urn:microsoft.com/office/officeart/2008/layout/BendingPictureCaptionList"/>
    <dgm:cxn modelId="{7588ABE7-89BC-4516-991E-D4C327B682C9}" type="presOf" srcId="{9309124D-9FF3-4E90-81A0-6268C30D8827}" destId="{F2DA54F2-5999-4E25-B5B3-618C48A8E77E}" srcOrd="0" destOrd="0" presId="urn:microsoft.com/office/officeart/2008/layout/BendingPictureCaptionList"/>
    <dgm:cxn modelId="{BADC4BF0-40D9-49DB-A95B-C2FD143377D2}" srcId="{9309124D-9FF3-4E90-81A0-6268C30D8827}" destId="{81CFC029-5575-430A-8D1D-BC7B1BA15BCA}" srcOrd="5" destOrd="0" parTransId="{91A1D4AC-8842-4F5C-9E0D-04EAC5775343}" sibTransId="{8DB95EC2-4EFC-4600-88E1-4DEA30077B77}"/>
    <dgm:cxn modelId="{51FA50F0-DB87-4173-BF23-79386FBB5C0C}" type="presOf" srcId="{62A6EC8D-D7C9-4CFD-A6EB-EB7CD7973FD4}" destId="{9080F2B4-59F7-4F1A-A3CC-B313907B9C05}" srcOrd="0" destOrd="0" presId="urn:microsoft.com/office/officeart/2008/layout/BendingPictureCaptionList"/>
    <dgm:cxn modelId="{4A3D84FF-7BF8-4858-904C-9DA00DA523A6}" type="presOf" srcId="{4F59C918-2064-402A-AD13-D6F9AB0593A3}" destId="{70AF61D9-4C10-4EA6-B53E-5BCE5447FAA9}" srcOrd="0" destOrd="0" presId="urn:microsoft.com/office/officeart/2008/layout/BendingPictureCaptionList"/>
    <dgm:cxn modelId="{E22CC3E8-98A5-43B7-BFFB-4E2C62FCF7AD}" type="presParOf" srcId="{F2DA54F2-5999-4E25-B5B3-618C48A8E77E}" destId="{AFAE9C0A-E424-489C-B9AD-8AEB6D5D440C}" srcOrd="0" destOrd="0" presId="urn:microsoft.com/office/officeart/2008/layout/BendingPictureCaptionList"/>
    <dgm:cxn modelId="{B41F42D1-8F8C-44EA-95A2-948F2FCA4A05}" type="presParOf" srcId="{AFAE9C0A-E424-489C-B9AD-8AEB6D5D440C}" destId="{258BDA24-2730-4BA1-8D20-6EDD50378DAB}" srcOrd="0" destOrd="0" presId="urn:microsoft.com/office/officeart/2008/layout/BendingPictureCaptionList"/>
    <dgm:cxn modelId="{7D47010F-E3A1-4E45-B1AD-736E210C2FE4}" type="presParOf" srcId="{AFAE9C0A-E424-489C-B9AD-8AEB6D5D440C}" destId="{ED335568-0D11-4555-844C-47DCD61190E5}" srcOrd="1" destOrd="0" presId="urn:microsoft.com/office/officeart/2008/layout/BendingPictureCaptionList"/>
    <dgm:cxn modelId="{D49878FB-9D78-4998-B096-A666DB17ECA6}" type="presParOf" srcId="{F2DA54F2-5999-4E25-B5B3-618C48A8E77E}" destId="{A2C1B5DF-AF43-4279-8173-D9B9E3EEC974}" srcOrd="1" destOrd="0" presId="urn:microsoft.com/office/officeart/2008/layout/BendingPictureCaptionList"/>
    <dgm:cxn modelId="{C7C53781-F5F9-47DE-BB42-A69003D30398}" type="presParOf" srcId="{F2DA54F2-5999-4E25-B5B3-618C48A8E77E}" destId="{5F5F690D-BA52-43BE-8200-BA45D9DD0F3B}" srcOrd="2" destOrd="0" presId="urn:microsoft.com/office/officeart/2008/layout/BendingPictureCaptionList"/>
    <dgm:cxn modelId="{A2BF2FC8-99D6-4EAD-A915-AA1B0DCF0446}" type="presParOf" srcId="{5F5F690D-BA52-43BE-8200-BA45D9DD0F3B}" destId="{51536C4A-E6E7-4098-A21B-63D625295E9F}" srcOrd="0" destOrd="0" presId="urn:microsoft.com/office/officeart/2008/layout/BendingPictureCaptionList"/>
    <dgm:cxn modelId="{51B39E82-EC74-4777-8D4C-49B36AF437FB}" type="presParOf" srcId="{5F5F690D-BA52-43BE-8200-BA45D9DD0F3B}" destId="{9080F2B4-59F7-4F1A-A3CC-B313907B9C05}" srcOrd="1" destOrd="0" presId="urn:microsoft.com/office/officeart/2008/layout/BendingPictureCaptionList"/>
    <dgm:cxn modelId="{A3C5323A-7B2A-4CEA-9D50-A42A1DA6FAFD}" type="presParOf" srcId="{F2DA54F2-5999-4E25-B5B3-618C48A8E77E}" destId="{95EB3431-9D03-42AF-B247-24371A3401A6}" srcOrd="3" destOrd="0" presId="urn:microsoft.com/office/officeart/2008/layout/BendingPictureCaptionList"/>
    <dgm:cxn modelId="{BDD9010A-2193-4C00-AAB0-F004AF17977A}" type="presParOf" srcId="{F2DA54F2-5999-4E25-B5B3-618C48A8E77E}" destId="{A4A8BC32-A24B-439E-A57E-9E6546EC1D5C}" srcOrd="4" destOrd="0" presId="urn:microsoft.com/office/officeart/2008/layout/BendingPictureCaptionList"/>
    <dgm:cxn modelId="{934365F9-251E-4F15-B495-49C76FC72A03}" type="presParOf" srcId="{A4A8BC32-A24B-439E-A57E-9E6546EC1D5C}" destId="{1648D78E-DCA7-4BC5-890F-C1130CB697C7}" srcOrd="0" destOrd="0" presId="urn:microsoft.com/office/officeart/2008/layout/BendingPictureCaptionList"/>
    <dgm:cxn modelId="{AC370EBD-E384-4847-B83D-0151C77183BF}" type="presParOf" srcId="{A4A8BC32-A24B-439E-A57E-9E6546EC1D5C}" destId="{70AF61D9-4C10-4EA6-B53E-5BCE5447FAA9}" srcOrd="1" destOrd="0" presId="urn:microsoft.com/office/officeart/2008/layout/BendingPictureCaptionList"/>
    <dgm:cxn modelId="{4863875B-95DE-4259-8520-BCE26F10A04A}" type="presParOf" srcId="{F2DA54F2-5999-4E25-B5B3-618C48A8E77E}" destId="{B6865FA1-F13D-4E7E-ABD5-5699A507FD11}" srcOrd="5" destOrd="0" presId="urn:microsoft.com/office/officeart/2008/layout/BendingPictureCaptionList"/>
    <dgm:cxn modelId="{D9F81424-E7E4-40F3-A0FE-F9574B45FB8E}" type="presParOf" srcId="{F2DA54F2-5999-4E25-B5B3-618C48A8E77E}" destId="{BCAB855C-ED20-48EF-999F-A1632A549240}" srcOrd="6" destOrd="0" presId="urn:microsoft.com/office/officeart/2008/layout/BendingPictureCaptionList"/>
    <dgm:cxn modelId="{3EC80983-4188-4F4E-B6B1-562789D8FD61}" type="presParOf" srcId="{BCAB855C-ED20-48EF-999F-A1632A549240}" destId="{9B0EA26F-7851-4F1A-81FA-220610A5D0BA}" srcOrd="0" destOrd="0" presId="urn:microsoft.com/office/officeart/2008/layout/BendingPictureCaptionList"/>
    <dgm:cxn modelId="{6170D6DE-2B63-4313-B7E7-E7702B2D3106}" type="presParOf" srcId="{BCAB855C-ED20-48EF-999F-A1632A549240}" destId="{EFE5087C-172B-4F79-B041-D702E4FFD0DF}" srcOrd="1" destOrd="0" presId="urn:microsoft.com/office/officeart/2008/layout/BendingPictureCaptionList"/>
    <dgm:cxn modelId="{08B70F62-A465-494F-A6F0-2167C57AAB6D}" type="presParOf" srcId="{F2DA54F2-5999-4E25-B5B3-618C48A8E77E}" destId="{D58ECEC3-2C8C-4531-A510-1FED2E627E04}" srcOrd="7" destOrd="0" presId="urn:microsoft.com/office/officeart/2008/layout/BendingPictureCaptionList"/>
    <dgm:cxn modelId="{CB7D54FF-54AC-4EE2-BAB5-EBE2FA289231}" type="presParOf" srcId="{F2DA54F2-5999-4E25-B5B3-618C48A8E77E}" destId="{B5FB4ECF-D011-47FF-9E03-9ECEA6DF7264}" srcOrd="8" destOrd="0" presId="urn:microsoft.com/office/officeart/2008/layout/BendingPictureCaptionList"/>
    <dgm:cxn modelId="{9065B5AF-D215-4E96-868A-D06AF05A9DF5}" type="presParOf" srcId="{B5FB4ECF-D011-47FF-9E03-9ECEA6DF7264}" destId="{F0C904A5-1FCE-4816-8738-CC06DA1D4AF1}" srcOrd="0" destOrd="0" presId="urn:microsoft.com/office/officeart/2008/layout/BendingPictureCaptionList"/>
    <dgm:cxn modelId="{0F050E09-FC6B-4389-AE27-9C952AF2A3F5}" type="presParOf" srcId="{B5FB4ECF-D011-47FF-9E03-9ECEA6DF7264}" destId="{39FF537A-D999-444D-BEC9-35CA3E1318D5}" srcOrd="1" destOrd="0" presId="urn:microsoft.com/office/officeart/2008/layout/BendingPictureCaptionList"/>
    <dgm:cxn modelId="{9280E64B-F68E-49E3-9FC5-7545BB2B10D3}" type="presParOf" srcId="{F2DA54F2-5999-4E25-B5B3-618C48A8E77E}" destId="{12C70967-1D83-49EC-A3E1-937876091CD7}" srcOrd="9" destOrd="0" presId="urn:microsoft.com/office/officeart/2008/layout/BendingPictureCaptionList"/>
    <dgm:cxn modelId="{1B32EA99-1435-4AE3-A8D5-007558414129}" type="presParOf" srcId="{F2DA54F2-5999-4E25-B5B3-618C48A8E77E}" destId="{8CD25452-4873-4C5C-84F9-D9504E89C35F}" srcOrd="10" destOrd="0" presId="urn:microsoft.com/office/officeart/2008/layout/BendingPictureCaptionList"/>
    <dgm:cxn modelId="{C5D814CF-CFC0-4098-AF81-7A1CF5D39799}" type="presParOf" srcId="{8CD25452-4873-4C5C-84F9-D9504E89C35F}" destId="{9427A74E-FD66-4F05-A292-B8F314AA3304}" srcOrd="0" destOrd="0" presId="urn:microsoft.com/office/officeart/2008/layout/BendingPictureCaptionList"/>
    <dgm:cxn modelId="{D493230D-99BF-4C44-B8C1-7615DC5CAB7C}" type="presParOf" srcId="{8CD25452-4873-4C5C-84F9-D9504E89C35F}" destId="{841163FD-3DEC-4A55-A4B7-1241C0F64C42}" srcOrd="1" destOrd="0" presId="urn:microsoft.com/office/officeart/2008/layout/BendingPictureCaptionList"/>
    <dgm:cxn modelId="{65FD9C1E-201F-42EF-AF64-E7E820E3B1FF}" type="presParOf" srcId="{F2DA54F2-5999-4E25-B5B3-618C48A8E77E}" destId="{2A2E03D1-8778-44F5-A70A-BA9132B1925C}" srcOrd="11" destOrd="0" presId="urn:microsoft.com/office/officeart/2008/layout/BendingPictureCaptionList"/>
    <dgm:cxn modelId="{7914FD4B-37C9-4840-AD7D-EA8A6F18E0C2}" type="presParOf" srcId="{F2DA54F2-5999-4E25-B5B3-618C48A8E77E}" destId="{3CE25021-476D-4FB7-857F-42A8005A7A6D}" srcOrd="12" destOrd="0" presId="urn:microsoft.com/office/officeart/2008/layout/BendingPictureCaptionList"/>
    <dgm:cxn modelId="{CF90C3D8-C6EB-4AF5-BE60-16FFFF233D75}" type="presParOf" srcId="{3CE25021-476D-4FB7-857F-42A8005A7A6D}" destId="{7640D4EC-41CF-4262-97C7-22968AB93E5D}" srcOrd="0" destOrd="0" presId="urn:microsoft.com/office/officeart/2008/layout/BendingPictureCaptionList"/>
    <dgm:cxn modelId="{71258952-4D77-44B2-8F33-73550A263AAA}" type="presParOf" srcId="{3CE25021-476D-4FB7-857F-42A8005A7A6D}" destId="{0F707DA3-DE42-4E13-A096-03FE858533A8}"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D55F38-72A4-4992-98ED-A6B9EC04A93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4DCA58F-9400-407E-8AF8-E0532C45FB80}">
      <dgm:prSet phldrT="[Text]"/>
      <dgm:spPr/>
      <dgm:t>
        <a:bodyPr/>
        <a:lstStyle/>
        <a:p>
          <a:r>
            <a:rPr lang="en-US"/>
            <a:t>Networked Sensor Characteristics	</a:t>
          </a:r>
        </a:p>
      </dgm:t>
    </dgm:pt>
    <dgm:pt modelId="{AECC465A-54A2-4682-A0DC-A565F072311A}" type="parTrans" cxnId="{8FC8A3D3-E4C0-489B-8E3D-22C669B7250D}">
      <dgm:prSet/>
      <dgm:spPr/>
      <dgm:t>
        <a:bodyPr/>
        <a:lstStyle/>
        <a:p>
          <a:endParaRPr lang="en-US"/>
        </a:p>
      </dgm:t>
    </dgm:pt>
    <dgm:pt modelId="{22EB5C48-21D3-4F54-95E3-34E13B96B032}" type="sibTrans" cxnId="{8FC8A3D3-E4C0-489B-8E3D-22C669B7250D}">
      <dgm:prSet/>
      <dgm:spPr/>
      <dgm:t>
        <a:bodyPr/>
        <a:lstStyle/>
        <a:p>
          <a:endParaRPr lang="en-US"/>
        </a:p>
      </dgm:t>
    </dgm:pt>
    <dgm:pt modelId="{B79641AD-72E2-4469-BDF9-B4F16B4878CB}">
      <dgm:prSet phldrT="[Text]"/>
      <dgm:spPr/>
      <dgm:t>
        <a:bodyPr/>
        <a:lstStyle/>
        <a:p>
          <a:r>
            <a:rPr lang="en-US"/>
            <a:t>Demo of my design</a:t>
          </a:r>
        </a:p>
      </dgm:t>
    </dgm:pt>
    <dgm:pt modelId="{9417F867-4243-4F6F-AF9C-85A36AF577DC}" type="parTrans" cxnId="{D21C6380-6E24-4B81-9CDD-B5819E6B5BC0}">
      <dgm:prSet/>
      <dgm:spPr/>
      <dgm:t>
        <a:bodyPr/>
        <a:lstStyle/>
        <a:p>
          <a:endParaRPr lang="en-US"/>
        </a:p>
      </dgm:t>
    </dgm:pt>
    <dgm:pt modelId="{3807E79C-AE13-48B8-B644-27391B32970A}" type="sibTrans" cxnId="{D21C6380-6E24-4B81-9CDD-B5819E6B5BC0}">
      <dgm:prSet/>
      <dgm:spPr/>
      <dgm:t>
        <a:bodyPr/>
        <a:lstStyle/>
        <a:p>
          <a:endParaRPr lang="en-US"/>
        </a:p>
      </dgm:t>
    </dgm:pt>
    <dgm:pt modelId="{4E381F2D-C2BC-4FA3-AD20-0AA3280CC018}">
      <dgm:prSet phldrT="[Text]"/>
      <dgm:spPr/>
      <dgm:t>
        <a:bodyPr/>
        <a:lstStyle/>
        <a:p>
          <a:r>
            <a:rPr lang="en-US"/>
            <a:t>Example Design Point	</a:t>
          </a:r>
        </a:p>
      </dgm:t>
    </dgm:pt>
    <dgm:pt modelId="{3CA8969A-8DB9-463A-82D9-5565D369D40B}" type="parTrans" cxnId="{63F3B4C6-2E3B-4A98-88BE-D9590BF0A29C}">
      <dgm:prSet/>
      <dgm:spPr/>
      <dgm:t>
        <a:bodyPr/>
        <a:lstStyle/>
        <a:p>
          <a:endParaRPr lang="en-US"/>
        </a:p>
      </dgm:t>
    </dgm:pt>
    <dgm:pt modelId="{71548B8B-5068-425F-BEB6-0D118A27818A}" type="sibTrans" cxnId="{63F3B4C6-2E3B-4A98-88BE-D9590BF0A29C}">
      <dgm:prSet/>
      <dgm:spPr/>
      <dgm:t>
        <a:bodyPr/>
        <a:lstStyle/>
        <a:p>
          <a:endParaRPr lang="en-US"/>
        </a:p>
      </dgm:t>
    </dgm:pt>
    <dgm:pt modelId="{6A2A3A09-9017-40A8-B771-DDE80B91D065}">
      <dgm:prSet/>
      <dgm:spPr/>
      <dgm:t>
        <a:bodyPr/>
        <a:lstStyle/>
        <a:p>
          <a:r>
            <a:rPr lang="en-US"/>
            <a:t>Tiny Micro-threading Operating System (</a:t>
          </a:r>
          <a:r>
            <a:rPr lang="en-US" err="1"/>
            <a:t>TinyOS</a:t>
          </a:r>
          <a:r>
            <a:rPr lang="en-US"/>
            <a:t>)</a:t>
          </a:r>
        </a:p>
      </dgm:t>
    </dgm:pt>
    <dgm:pt modelId="{553BB5FB-9457-450C-A11F-2F9DA51E4686}" type="parTrans" cxnId="{401F4B92-502C-4F89-9DE5-004A5D37D2BA}">
      <dgm:prSet/>
      <dgm:spPr/>
      <dgm:t>
        <a:bodyPr/>
        <a:lstStyle/>
        <a:p>
          <a:endParaRPr lang="en-US"/>
        </a:p>
      </dgm:t>
    </dgm:pt>
    <dgm:pt modelId="{9248DDAC-9B5F-4DC0-849F-B18E9F845DE0}" type="sibTrans" cxnId="{401F4B92-502C-4F89-9DE5-004A5D37D2BA}">
      <dgm:prSet/>
      <dgm:spPr/>
      <dgm:t>
        <a:bodyPr/>
        <a:lstStyle/>
        <a:p>
          <a:endParaRPr lang="en-US"/>
        </a:p>
      </dgm:t>
    </dgm:pt>
    <dgm:pt modelId="{0CAA8347-A8DE-442B-A044-BD762E04C2E2}">
      <dgm:prSet/>
      <dgm:spPr/>
      <dgm:t>
        <a:bodyPr/>
        <a:lstStyle/>
        <a:p>
          <a:r>
            <a:rPr lang="en-US"/>
            <a:t>Evaluation &amp; Related Work &amp; Architectural Implications</a:t>
          </a:r>
        </a:p>
      </dgm:t>
    </dgm:pt>
    <dgm:pt modelId="{630B5EBE-2AB5-4EEF-B733-A566982B2C1F}" type="parTrans" cxnId="{DE5DEB8F-ECB1-4D16-9B89-4131ECABC7F6}">
      <dgm:prSet/>
      <dgm:spPr/>
      <dgm:t>
        <a:bodyPr/>
        <a:lstStyle/>
        <a:p>
          <a:endParaRPr lang="en-US"/>
        </a:p>
      </dgm:t>
    </dgm:pt>
    <dgm:pt modelId="{EC737229-DDBA-489C-9F92-E138159FE3CB}" type="sibTrans" cxnId="{DE5DEB8F-ECB1-4D16-9B89-4131ECABC7F6}">
      <dgm:prSet/>
      <dgm:spPr/>
      <dgm:t>
        <a:bodyPr/>
        <a:lstStyle/>
        <a:p>
          <a:endParaRPr lang="en-US"/>
        </a:p>
      </dgm:t>
    </dgm:pt>
    <dgm:pt modelId="{168DBA86-4478-44EA-B3B2-AF380FDD3D95}" type="pres">
      <dgm:prSet presAssocID="{0CD55F38-72A4-4992-98ED-A6B9EC04A93E}" presName="linear" presStyleCnt="0">
        <dgm:presLayoutVars>
          <dgm:dir/>
          <dgm:animLvl val="lvl"/>
          <dgm:resizeHandles val="exact"/>
        </dgm:presLayoutVars>
      </dgm:prSet>
      <dgm:spPr/>
    </dgm:pt>
    <dgm:pt modelId="{9AC9DD67-A432-46DC-858D-10AD9F5C77F3}" type="pres">
      <dgm:prSet presAssocID="{34DCA58F-9400-407E-8AF8-E0532C45FB80}" presName="parentLin" presStyleCnt="0"/>
      <dgm:spPr/>
    </dgm:pt>
    <dgm:pt modelId="{3CA902FB-AD20-4EAE-8632-8EB204CFF9EE}" type="pres">
      <dgm:prSet presAssocID="{34DCA58F-9400-407E-8AF8-E0532C45FB80}" presName="parentLeftMargin" presStyleLbl="node1" presStyleIdx="0" presStyleCnt="5"/>
      <dgm:spPr/>
    </dgm:pt>
    <dgm:pt modelId="{DC68D655-4F2E-4A98-BD38-6A6A9228B851}" type="pres">
      <dgm:prSet presAssocID="{34DCA58F-9400-407E-8AF8-E0532C45FB80}" presName="parentText" presStyleLbl="node1" presStyleIdx="0" presStyleCnt="5">
        <dgm:presLayoutVars>
          <dgm:chMax val="0"/>
          <dgm:bulletEnabled val="1"/>
        </dgm:presLayoutVars>
      </dgm:prSet>
      <dgm:spPr/>
    </dgm:pt>
    <dgm:pt modelId="{36A2F896-EF07-4E69-87A7-8ACC16D09F21}" type="pres">
      <dgm:prSet presAssocID="{34DCA58F-9400-407E-8AF8-E0532C45FB80}" presName="negativeSpace" presStyleCnt="0"/>
      <dgm:spPr/>
    </dgm:pt>
    <dgm:pt modelId="{D553F400-A370-44F6-B54B-050302C47C43}" type="pres">
      <dgm:prSet presAssocID="{34DCA58F-9400-407E-8AF8-E0532C45FB80}" presName="childText" presStyleLbl="conFgAcc1" presStyleIdx="0" presStyleCnt="5">
        <dgm:presLayoutVars>
          <dgm:bulletEnabled val="1"/>
        </dgm:presLayoutVars>
      </dgm:prSet>
      <dgm:spPr/>
    </dgm:pt>
    <dgm:pt modelId="{A1B69CF7-D279-4AD0-9DBE-7B96B9D503CE}" type="pres">
      <dgm:prSet presAssocID="{22EB5C48-21D3-4F54-95E3-34E13B96B032}" presName="spaceBetweenRectangles" presStyleCnt="0"/>
      <dgm:spPr/>
    </dgm:pt>
    <dgm:pt modelId="{90A40E75-FEC6-4F5F-B69B-AC59C3AD4AB2}" type="pres">
      <dgm:prSet presAssocID="{B79641AD-72E2-4469-BDF9-B4F16B4878CB}" presName="parentLin" presStyleCnt="0"/>
      <dgm:spPr/>
    </dgm:pt>
    <dgm:pt modelId="{98592CCA-7FF9-4BDF-98B2-CF0605152D29}" type="pres">
      <dgm:prSet presAssocID="{B79641AD-72E2-4469-BDF9-B4F16B4878CB}" presName="parentLeftMargin" presStyleLbl="node1" presStyleIdx="0" presStyleCnt="5"/>
      <dgm:spPr/>
    </dgm:pt>
    <dgm:pt modelId="{3DFF090B-D8A1-47A8-AC00-3498482E427C}" type="pres">
      <dgm:prSet presAssocID="{B79641AD-72E2-4469-BDF9-B4F16B4878CB}" presName="parentText" presStyleLbl="node1" presStyleIdx="1" presStyleCnt="5">
        <dgm:presLayoutVars>
          <dgm:chMax val="0"/>
          <dgm:bulletEnabled val="1"/>
        </dgm:presLayoutVars>
      </dgm:prSet>
      <dgm:spPr/>
    </dgm:pt>
    <dgm:pt modelId="{B30D63C4-296A-45A0-A7A4-2D5FACAE25F9}" type="pres">
      <dgm:prSet presAssocID="{B79641AD-72E2-4469-BDF9-B4F16B4878CB}" presName="negativeSpace" presStyleCnt="0"/>
      <dgm:spPr/>
    </dgm:pt>
    <dgm:pt modelId="{465C2255-BF13-42BA-9B00-810B28564723}" type="pres">
      <dgm:prSet presAssocID="{B79641AD-72E2-4469-BDF9-B4F16B4878CB}" presName="childText" presStyleLbl="conFgAcc1" presStyleIdx="1" presStyleCnt="5">
        <dgm:presLayoutVars>
          <dgm:bulletEnabled val="1"/>
        </dgm:presLayoutVars>
      </dgm:prSet>
      <dgm:spPr/>
    </dgm:pt>
    <dgm:pt modelId="{AEF6A442-1F38-4038-AD12-11259F7CED80}" type="pres">
      <dgm:prSet presAssocID="{3807E79C-AE13-48B8-B644-27391B32970A}" presName="spaceBetweenRectangles" presStyleCnt="0"/>
      <dgm:spPr/>
    </dgm:pt>
    <dgm:pt modelId="{1D342D66-FA28-44A0-9C69-47152CBEC77C}" type="pres">
      <dgm:prSet presAssocID="{4E381F2D-C2BC-4FA3-AD20-0AA3280CC018}" presName="parentLin" presStyleCnt="0"/>
      <dgm:spPr/>
    </dgm:pt>
    <dgm:pt modelId="{9C9CA38F-F7DE-4B0B-A407-A759EA9ABE96}" type="pres">
      <dgm:prSet presAssocID="{4E381F2D-C2BC-4FA3-AD20-0AA3280CC018}" presName="parentLeftMargin" presStyleLbl="node1" presStyleIdx="1" presStyleCnt="5"/>
      <dgm:spPr/>
    </dgm:pt>
    <dgm:pt modelId="{6CCEF410-9523-4310-9C41-D1D5C2E141DA}" type="pres">
      <dgm:prSet presAssocID="{4E381F2D-C2BC-4FA3-AD20-0AA3280CC018}" presName="parentText" presStyleLbl="node1" presStyleIdx="2" presStyleCnt="5">
        <dgm:presLayoutVars>
          <dgm:chMax val="0"/>
          <dgm:bulletEnabled val="1"/>
        </dgm:presLayoutVars>
      </dgm:prSet>
      <dgm:spPr/>
    </dgm:pt>
    <dgm:pt modelId="{B2C0E1B5-7CD9-4755-A15D-30DAABF90DF4}" type="pres">
      <dgm:prSet presAssocID="{4E381F2D-C2BC-4FA3-AD20-0AA3280CC018}" presName="negativeSpace" presStyleCnt="0"/>
      <dgm:spPr/>
    </dgm:pt>
    <dgm:pt modelId="{3FBC6FD2-1157-4335-BC99-75FD1F180C66}" type="pres">
      <dgm:prSet presAssocID="{4E381F2D-C2BC-4FA3-AD20-0AA3280CC018}" presName="childText" presStyleLbl="conFgAcc1" presStyleIdx="2" presStyleCnt="5">
        <dgm:presLayoutVars>
          <dgm:bulletEnabled val="1"/>
        </dgm:presLayoutVars>
      </dgm:prSet>
      <dgm:spPr/>
    </dgm:pt>
    <dgm:pt modelId="{6E47F8D4-F38A-4102-8BF5-43C3CEFDF7A0}" type="pres">
      <dgm:prSet presAssocID="{71548B8B-5068-425F-BEB6-0D118A27818A}" presName="spaceBetweenRectangles" presStyleCnt="0"/>
      <dgm:spPr/>
    </dgm:pt>
    <dgm:pt modelId="{FCF83DB2-853D-44F8-8BAE-F5094260960B}" type="pres">
      <dgm:prSet presAssocID="{6A2A3A09-9017-40A8-B771-DDE80B91D065}" presName="parentLin" presStyleCnt="0"/>
      <dgm:spPr/>
    </dgm:pt>
    <dgm:pt modelId="{AF47B0C9-E648-4EE3-8241-622CA7C4D767}" type="pres">
      <dgm:prSet presAssocID="{6A2A3A09-9017-40A8-B771-DDE80B91D065}" presName="parentLeftMargin" presStyleLbl="node1" presStyleIdx="2" presStyleCnt="5"/>
      <dgm:spPr/>
    </dgm:pt>
    <dgm:pt modelId="{C7D76BB5-557B-4073-9F79-AB70D57979D9}" type="pres">
      <dgm:prSet presAssocID="{6A2A3A09-9017-40A8-B771-DDE80B91D065}" presName="parentText" presStyleLbl="node1" presStyleIdx="3" presStyleCnt="5">
        <dgm:presLayoutVars>
          <dgm:chMax val="0"/>
          <dgm:bulletEnabled val="1"/>
        </dgm:presLayoutVars>
      </dgm:prSet>
      <dgm:spPr/>
    </dgm:pt>
    <dgm:pt modelId="{16C295C4-ABC9-43D3-934A-13CF9C7086E0}" type="pres">
      <dgm:prSet presAssocID="{6A2A3A09-9017-40A8-B771-DDE80B91D065}" presName="negativeSpace" presStyleCnt="0"/>
      <dgm:spPr/>
    </dgm:pt>
    <dgm:pt modelId="{B43AB80F-B013-46EC-9C7C-475EBBE33EAA}" type="pres">
      <dgm:prSet presAssocID="{6A2A3A09-9017-40A8-B771-DDE80B91D065}" presName="childText" presStyleLbl="conFgAcc1" presStyleIdx="3" presStyleCnt="5">
        <dgm:presLayoutVars>
          <dgm:bulletEnabled val="1"/>
        </dgm:presLayoutVars>
      </dgm:prSet>
      <dgm:spPr/>
    </dgm:pt>
    <dgm:pt modelId="{696117DB-662D-48EF-B6BA-BA5BBE103DD2}" type="pres">
      <dgm:prSet presAssocID="{9248DDAC-9B5F-4DC0-849F-B18E9F845DE0}" presName="spaceBetweenRectangles" presStyleCnt="0"/>
      <dgm:spPr/>
    </dgm:pt>
    <dgm:pt modelId="{8A57BD0B-695C-4905-AABE-549B8D815D04}" type="pres">
      <dgm:prSet presAssocID="{0CAA8347-A8DE-442B-A044-BD762E04C2E2}" presName="parentLin" presStyleCnt="0"/>
      <dgm:spPr/>
    </dgm:pt>
    <dgm:pt modelId="{529847A7-68D6-41A8-9245-34C4FE0B40C2}" type="pres">
      <dgm:prSet presAssocID="{0CAA8347-A8DE-442B-A044-BD762E04C2E2}" presName="parentLeftMargin" presStyleLbl="node1" presStyleIdx="3" presStyleCnt="5"/>
      <dgm:spPr/>
    </dgm:pt>
    <dgm:pt modelId="{B685D9F4-1B5C-4F01-BC02-3366D0BC53FC}" type="pres">
      <dgm:prSet presAssocID="{0CAA8347-A8DE-442B-A044-BD762E04C2E2}" presName="parentText" presStyleLbl="node1" presStyleIdx="4" presStyleCnt="5">
        <dgm:presLayoutVars>
          <dgm:chMax val="0"/>
          <dgm:bulletEnabled val="1"/>
        </dgm:presLayoutVars>
      </dgm:prSet>
      <dgm:spPr/>
    </dgm:pt>
    <dgm:pt modelId="{BFBB1074-1289-4752-866E-4765BDDE37A0}" type="pres">
      <dgm:prSet presAssocID="{0CAA8347-A8DE-442B-A044-BD762E04C2E2}" presName="negativeSpace" presStyleCnt="0"/>
      <dgm:spPr/>
    </dgm:pt>
    <dgm:pt modelId="{5F116ADE-54D8-4104-8A01-169B8E9BFC60}" type="pres">
      <dgm:prSet presAssocID="{0CAA8347-A8DE-442B-A044-BD762E04C2E2}" presName="childText" presStyleLbl="conFgAcc1" presStyleIdx="4" presStyleCnt="5">
        <dgm:presLayoutVars>
          <dgm:bulletEnabled val="1"/>
        </dgm:presLayoutVars>
      </dgm:prSet>
      <dgm:spPr/>
    </dgm:pt>
  </dgm:ptLst>
  <dgm:cxnLst>
    <dgm:cxn modelId="{B7EBD810-F05B-4EAD-B4CD-46A8193CEA95}" type="presOf" srcId="{B79641AD-72E2-4469-BDF9-B4F16B4878CB}" destId="{3DFF090B-D8A1-47A8-AC00-3498482E427C}" srcOrd="1" destOrd="0" presId="urn:microsoft.com/office/officeart/2005/8/layout/list1"/>
    <dgm:cxn modelId="{33EF4A1B-7EBE-474F-9B1C-ACB2B4727B94}" type="presOf" srcId="{0CAA8347-A8DE-442B-A044-BD762E04C2E2}" destId="{529847A7-68D6-41A8-9245-34C4FE0B40C2}" srcOrd="0" destOrd="0" presId="urn:microsoft.com/office/officeart/2005/8/layout/list1"/>
    <dgm:cxn modelId="{17331639-9F48-4EA6-BB61-4F1C09026FD5}" type="presOf" srcId="{0CAA8347-A8DE-442B-A044-BD762E04C2E2}" destId="{B685D9F4-1B5C-4F01-BC02-3366D0BC53FC}" srcOrd="1" destOrd="0" presId="urn:microsoft.com/office/officeart/2005/8/layout/list1"/>
    <dgm:cxn modelId="{8F6DCE76-D45B-4D87-B034-F7BC96B67512}" type="presOf" srcId="{B79641AD-72E2-4469-BDF9-B4F16B4878CB}" destId="{98592CCA-7FF9-4BDF-98B2-CF0605152D29}" srcOrd="0" destOrd="0" presId="urn:microsoft.com/office/officeart/2005/8/layout/list1"/>
    <dgm:cxn modelId="{662AF55A-92B3-435E-B7D0-E2E8B111D1F7}" type="presOf" srcId="{0CD55F38-72A4-4992-98ED-A6B9EC04A93E}" destId="{168DBA86-4478-44EA-B3B2-AF380FDD3D95}" srcOrd="0" destOrd="0" presId="urn:microsoft.com/office/officeart/2005/8/layout/list1"/>
    <dgm:cxn modelId="{D21C6380-6E24-4B81-9CDD-B5819E6B5BC0}" srcId="{0CD55F38-72A4-4992-98ED-A6B9EC04A93E}" destId="{B79641AD-72E2-4469-BDF9-B4F16B4878CB}" srcOrd="1" destOrd="0" parTransId="{9417F867-4243-4F6F-AF9C-85A36AF577DC}" sibTransId="{3807E79C-AE13-48B8-B644-27391B32970A}"/>
    <dgm:cxn modelId="{81C27F8E-C693-4C38-8623-720C01E8511F}" type="presOf" srcId="{4E381F2D-C2BC-4FA3-AD20-0AA3280CC018}" destId="{6CCEF410-9523-4310-9C41-D1D5C2E141DA}" srcOrd="1" destOrd="0" presId="urn:microsoft.com/office/officeart/2005/8/layout/list1"/>
    <dgm:cxn modelId="{DE5DEB8F-ECB1-4D16-9B89-4131ECABC7F6}" srcId="{0CD55F38-72A4-4992-98ED-A6B9EC04A93E}" destId="{0CAA8347-A8DE-442B-A044-BD762E04C2E2}" srcOrd="4" destOrd="0" parTransId="{630B5EBE-2AB5-4EEF-B733-A566982B2C1F}" sibTransId="{EC737229-DDBA-489C-9F92-E138159FE3CB}"/>
    <dgm:cxn modelId="{401F4B92-502C-4F89-9DE5-004A5D37D2BA}" srcId="{0CD55F38-72A4-4992-98ED-A6B9EC04A93E}" destId="{6A2A3A09-9017-40A8-B771-DDE80B91D065}" srcOrd="3" destOrd="0" parTransId="{553BB5FB-9457-450C-A11F-2F9DA51E4686}" sibTransId="{9248DDAC-9B5F-4DC0-849F-B18E9F845DE0}"/>
    <dgm:cxn modelId="{588631BC-C0A0-44F6-9F51-32051B3B5475}" type="presOf" srcId="{34DCA58F-9400-407E-8AF8-E0532C45FB80}" destId="{3CA902FB-AD20-4EAE-8632-8EB204CFF9EE}" srcOrd="0" destOrd="0" presId="urn:microsoft.com/office/officeart/2005/8/layout/list1"/>
    <dgm:cxn modelId="{63F3B4C6-2E3B-4A98-88BE-D9590BF0A29C}" srcId="{0CD55F38-72A4-4992-98ED-A6B9EC04A93E}" destId="{4E381F2D-C2BC-4FA3-AD20-0AA3280CC018}" srcOrd="2" destOrd="0" parTransId="{3CA8969A-8DB9-463A-82D9-5565D369D40B}" sibTransId="{71548B8B-5068-425F-BEB6-0D118A27818A}"/>
    <dgm:cxn modelId="{8FC8A3D3-E4C0-489B-8E3D-22C669B7250D}" srcId="{0CD55F38-72A4-4992-98ED-A6B9EC04A93E}" destId="{34DCA58F-9400-407E-8AF8-E0532C45FB80}" srcOrd="0" destOrd="0" parTransId="{AECC465A-54A2-4682-A0DC-A565F072311A}" sibTransId="{22EB5C48-21D3-4F54-95E3-34E13B96B032}"/>
    <dgm:cxn modelId="{19592FDA-EE94-45D1-8DAA-3AD46C7D7F78}" type="presOf" srcId="{6A2A3A09-9017-40A8-B771-DDE80B91D065}" destId="{C7D76BB5-557B-4073-9F79-AB70D57979D9}" srcOrd="1" destOrd="0" presId="urn:microsoft.com/office/officeart/2005/8/layout/list1"/>
    <dgm:cxn modelId="{3B59C1E6-E53D-4A35-9DE6-9CB924C3A8C3}" type="presOf" srcId="{6A2A3A09-9017-40A8-B771-DDE80B91D065}" destId="{AF47B0C9-E648-4EE3-8241-622CA7C4D767}" srcOrd="0" destOrd="0" presId="urn:microsoft.com/office/officeart/2005/8/layout/list1"/>
    <dgm:cxn modelId="{0CDF60EF-694C-4BA3-9B78-3F64AE1B44B7}" type="presOf" srcId="{34DCA58F-9400-407E-8AF8-E0532C45FB80}" destId="{DC68D655-4F2E-4A98-BD38-6A6A9228B851}" srcOrd="1" destOrd="0" presId="urn:microsoft.com/office/officeart/2005/8/layout/list1"/>
    <dgm:cxn modelId="{9087ACF3-D5FC-4A36-B52D-E2E28B0A201B}" type="presOf" srcId="{4E381F2D-C2BC-4FA3-AD20-0AA3280CC018}" destId="{9C9CA38F-F7DE-4B0B-A407-A759EA9ABE96}" srcOrd="0" destOrd="0" presId="urn:microsoft.com/office/officeart/2005/8/layout/list1"/>
    <dgm:cxn modelId="{880E7380-2DD8-4DCA-9F7C-73663BFFD99A}" type="presParOf" srcId="{168DBA86-4478-44EA-B3B2-AF380FDD3D95}" destId="{9AC9DD67-A432-46DC-858D-10AD9F5C77F3}" srcOrd="0" destOrd="0" presId="urn:microsoft.com/office/officeart/2005/8/layout/list1"/>
    <dgm:cxn modelId="{79FF97C7-85D0-4CC3-90D1-F5804C1AA24C}" type="presParOf" srcId="{9AC9DD67-A432-46DC-858D-10AD9F5C77F3}" destId="{3CA902FB-AD20-4EAE-8632-8EB204CFF9EE}" srcOrd="0" destOrd="0" presId="urn:microsoft.com/office/officeart/2005/8/layout/list1"/>
    <dgm:cxn modelId="{3C86E092-3D6E-4A31-8D74-FE5C6AA6DEAB}" type="presParOf" srcId="{9AC9DD67-A432-46DC-858D-10AD9F5C77F3}" destId="{DC68D655-4F2E-4A98-BD38-6A6A9228B851}" srcOrd="1" destOrd="0" presId="urn:microsoft.com/office/officeart/2005/8/layout/list1"/>
    <dgm:cxn modelId="{7F3061BD-D026-4710-88F6-52D4C56B3BD5}" type="presParOf" srcId="{168DBA86-4478-44EA-B3B2-AF380FDD3D95}" destId="{36A2F896-EF07-4E69-87A7-8ACC16D09F21}" srcOrd="1" destOrd="0" presId="urn:microsoft.com/office/officeart/2005/8/layout/list1"/>
    <dgm:cxn modelId="{FFA5F3D6-F4D0-419F-A2A5-133062F5BA95}" type="presParOf" srcId="{168DBA86-4478-44EA-B3B2-AF380FDD3D95}" destId="{D553F400-A370-44F6-B54B-050302C47C43}" srcOrd="2" destOrd="0" presId="urn:microsoft.com/office/officeart/2005/8/layout/list1"/>
    <dgm:cxn modelId="{4E8DC534-A89A-4916-B9E9-E5C0C657FF59}" type="presParOf" srcId="{168DBA86-4478-44EA-B3B2-AF380FDD3D95}" destId="{A1B69CF7-D279-4AD0-9DBE-7B96B9D503CE}" srcOrd="3" destOrd="0" presId="urn:microsoft.com/office/officeart/2005/8/layout/list1"/>
    <dgm:cxn modelId="{D9CACC62-E0B7-44A5-96C6-4DB6F8E116C1}" type="presParOf" srcId="{168DBA86-4478-44EA-B3B2-AF380FDD3D95}" destId="{90A40E75-FEC6-4F5F-B69B-AC59C3AD4AB2}" srcOrd="4" destOrd="0" presId="urn:microsoft.com/office/officeart/2005/8/layout/list1"/>
    <dgm:cxn modelId="{253CD0A8-82BD-4DD3-A530-9A0AE7A3C3FA}" type="presParOf" srcId="{90A40E75-FEC6-4F5F-B69B-AC59C3AD4AB2}" destId="{98592CCA-7FF9-4BDF-98B2-CF0605152D29}" srcOrd="0" destOrd="0" presId="urn:microsoft.com/office/officeart/2005/8/layout/list1"/>
    <dgm:cxn modelId="{E98B05AE-15C9-4626-BEB6-14046F9CB9A9}" type="presParOf" srcId="{90A40E75-FEC6-4F5F-B69B-AC59C3AD4AB2}" destId="{3DFF090B-D8A1-47A8-AC00-3498482E427C}" srcOrd="1" destOrd="0" presId="urn:microsoft.com/office/officeart/2005/8/layout/list1"/>
    <dgm:cxn modelId="{2FD676B1-560D-4072-B953-D57603072590}" type="presParOf" srcId="{168DBA86-4478-44EA-B3B2-AF380FDD3D95}" destId="{B30D63C4-296A-45A0-A7A4-2D5FACAE25F9}" srcOrd="5" destOrd="0" presId="urn:microsoft.com/office/officeart/2005/8/layout/list1"/>
    <dgm:cxn modelId="{2DF692AD-4A37-4ACC-8E39-575E148355E4}" type="presParOf" srcId="{168DBA86-4478-44EA-B3B2-AF380FDD3D95}" destId="{465C2255-BF13-42BA-9B00-810B28564723}" srcOrd="6" destOrd="0" presId="urn:microsoft.com/office/officeart/2005/8/layout/list1"/>
    <dgm:cxn modelId="{676B4573-E634-4CF3-889A-08A0DB2764B0}" type="presParOf" srcId="{168DBA86-4478-44EA-B3B2-AF380FDD3D95}" destId="{AEF6A442-1F38-4038-AD12-11259F7CED80}" srcOrd="7" destOrd="0" presId="urn:microsoft.com/office/officeart/2005/8/layout/list1"/>
    <dgm:cxn modelId="{1C377C2E-4BA2-4C93-A580-4177DD50F7F6}" type="presParOf" srcId="{168DBA86-4478-44EA-B3B2-AF380FDD3D95}" destId="{1D342D66-FA28-44A0-9C69-47152CBEC77C}" srcOrd="8" destOrd="0" presId="urn:microsoft.com/office/officeart/2005/8/layout/list1"/>
    <dgm:cxn modelId="{24CC92A0-4C59-41A3-98BD-A134137ED41A}" type="presParOf" srcId="{1D342D66-FA28-44A0-9C69-47152CBEC77C}" destId="{9C9CA38F-F7DE-4B0B-A407-A759EA9ABE96}" srcOrd="0" destOrd="0" presId="urn:microsoft.com/office/officeart/2005/8/layout/list1"/>
    <dgm:cxn modelId="{36CA6189-2080-4AFB-BB7B-AD0CA1C3182C}" type="presParOf" srcId="{1D342D66-FA28-44A0-9C69-47152CBEC77C}" destId="{6CCEF410-9523-4310-9C41-D1D5C2E141DA}" srcOrd="1" destOrd="0" presId="urn:microsoft.com/office/officeart/2005/8/layout/list1"/>
    <dgm:cxn modelId="{705328FD-0B87-4050-A2BB-39EDAF3D097D}" type="presParOf" srcId="{168DBA86-4478-44EA-B3B2-AF380FDD3D95}" destId="{B2C0E1B5-7CD9-4755-A15D-30DAABF90DF4}" srcOrd="9" destOrd="0" presId="urn:microsoft.com/office/officeart/2005/8/layout/list1"/>
    <dgm:cxn modelId="{350D9E7C-B8CB-47CD-B79F-F78B795F2F4A}" type="presParOf" srcId="{168DBA86-4478-44EA-B3B2-AF380FDD3D95}" destId="{3FBC6FD2-1157-4335-BC99-75FD1F180C66}" srcOrd="10" destOrd="0" presId="urn:microsoft.com/office/officeart/2005/8/layout/list1"/>
    <dgm:cxn modelId="{C31D28CF-F806-484B-A330-E310BE5A12A9}" type="presParOf" srcId="{168DBA86-4478-44EA-B3B2-AF380FDD3D95}" destId="{6E47F8D4-F38A-4102-8BF5-43C3CEFDF7A0}" srcOrd="11" destOrd="0" presId="urn:microsoft.com/office/officeart/2005/8/layout/list1"/>
    <dgm:cxn modelId="{8E846DA7-D263-4CB7-AFCA-A47509604958}" type="presParOf" srcId="{168DBA86-4478-44EA-B3B2-AF380FDD3D95}" destId="{FCF83DB2-853D-44F8-8BAE-F5094260960B}" srcOrd="12" destOrd="0" presId="urn:microsoft.com/office/officeart/2005/8/layout/list1"/>
    <dgm:cxn modelId="{A3984246-EF6A-4E7B-92B4-4B21D4A7AFD1}" type="presParOf" srcId="{FCF83DB2-853D-44F8-8BAE-F5094260960B}" destId="{AF47B0C9-E648-4EE3-8241-622CA7C4D767}" srcOrd="0" destOrd="0" presId="urn:microsoft.com/office/officeart/2005/8/layout/list1"/>
    <dgm:cxn modelId="{E3ABD40B-43CF-44BA-A112-79F82D2D9DE6}" type="presParOf" srcId="{FCF83DB2-853D-44F8-8BAE-F5094260960B}" destId="{C7D76BB5-557B-4073-9F79-AB70D57979D9}" srcOrd="1" destOrd="0" presId="urn:microsoft.com/office/officeart/2005/8/layout/list1"/>
    <dgm:cxn modelId="{EFE70070-45CC-4625-B0EF-9E3686C6EFF5}" type="presParOf" srcId="{168DBA86-4478-44EA-B3B2-AF380FDD3D95}" destId="{16C295C4-ABC9-43D3-934A-13CF9C7086E0}" srcOrd="13" destOrd="0" presId="urn:microsoft.com/office/officeart/2005/8/layout/list1"/>
    <dgm:cxn modelId="{8C5EBF5F-024A-41DB-B102-F06D6437F2AE}" type="presParOf" srcId="{168DBA86-4478-44EA-B3B2-AF380FDD3D95}" destId="{B43AB80F-B013-46EC-9C7C-475EBBE33EAA}" srcOrd="14" destOrd="0" presId="urn:microsoft.com/office/officeart/2005/8/layout/list1"/>
    <dgm:cxn modelId="{914E43CE-26A6-4B6E-9B02-0B2E16D20F00}" type="presParOf" srcId="{168DBA86-4478-44EA-B3B2-AF380FDD3D95}" destId="{696117DB-662D-48EF-B6BA-BA5BBE103DD2}" srcOrd="15" destOrd="0" presId="urn:microsoft.com/office/officeart/2005/8/layout/list1"/>
    <dgm:cxn modelId="{5A38798B-4BCC-4491-8870-1810F92BE19E}" type="presParOf" srcId="{168DBA86-4478-44EA-B3B2-AF380FDD3D95}" destId="{8A57BD0B-695C-4905-AABE-549B8D815D04}" srcOrd="16" destOrd="0" presId="urn:microsoft.com/office/officeart/2005/8/layout/list1"/>
    <dgm:cxn modelId="{2ED6B8C0-FD1A-4666-A8B3-D68CEB86D214}" type="presParOf" srcId="{8A57BD0B-695C-4905-AABE-549B8D815D04}" destId="{529847A7-68D6-41A8-9245-34C4FE0B40C2}" srcOrd="0" destOrd="0" presId="urn:microsoft.com/office/officeart/2005/8/layout/list1"/>
    <dgm:cxn modelId="{234D38D8-4C4D-4BA6-97F1-F91AAA55AB65}" type="presParOf" srcId="{8A57BD0B-695C-4905-AABE-549B8D815D04}" destId="{B685D9F4-1B5C-4F01-BC02-3366D0BC53FC}" srcOrd="1" destOrd="0" presId="urn:microsoft.com/office/officeart/2005/8/layout/list1"/>
    <dgm:cxn modelId="{AF27AE19-B373-4E48-90B6-4C4D41F32D2C}" type="presParOf" srcId="{168DBA86-4478-44EA-B3B2-AF380FDD3D95}" destId="{BFBB1074-1289-4752-866E-4765BDDE37A0}" srcOrd="17" destOrd="0" presId="urn:microsoft.com/office/officeart/2005/8/layout/list1"/>
    <dgm:cxn modelId="{5A279017-BC81-4784-B6FC-9ACB4F37A3CE}" type="presParOf" srcId="{168DBA86-4478-44EA-B3B2-AF380FDD3D95}" destId="{5F116ADE-54D8-4104-8A01-169B8E9BFC60}"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1A6C50-D76E-4076-B537-AF92A8A5C9E7}"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CF355AD4-C606-4B88-87D8-38916626926C}">
      <dgm:prSet phldrT="[Text]" custT="1"/>
      <dgm:spPr/>
      <dgm:t>
        <a:bodyPr/>
        <a:lstStyle/>
        <a:p>
          <a:pPr algn="ctr"/>
          <a:r>
            <a:rPr lang="en-US" sz="1600"/>
            <a:t>Small physical size and low power consumption</a:t>
          </a:r>
        </a:p>
      </dgm:t>
    </dgm:pt>
    <dgm:pt modelId="{0D8A9A38-07AF-4623-96E4-F8057AC1C3E5}" type="parTrans" cxnId="{CD26C792-19F5-4505-9922-6A632C2383B0}">
      <dgm:prSet/>
      <dgm:spPr/>
      <dgm:t>
        <a:bodyPr/>
        <a:lstStyle/>
        <a:p>
          <a:endParaRPr lang="en-US"/>
        </a:p>
      </dgm:t>
    </dgm:pt>
    <dgm:pt modelId="{BB1EB38E-C222-4496-96CA-45A4AD6C7BBE}" type="sibTrans" cxnId="{CD26C792-19F5-4505-9922-6A632C2383B0}">
      <dgm:prSet/>
      <dgm:spPr/>
      <dgm:t>
        <a:bodyPr/>
        <a:lstStyle/>
        <a:p>
          <a:endParaRPr lang="en-US"/>
        </a:p>
      </dgm:t>
    </dgm:pt>
    <dgm:pt modelId="{D83FF5F7-40AB-4D68-A625-94004040AFD6}">
      <dgm:prSet phldrT="[Text]"/>
      <dgm:spPr/>
      <dgm:t>
        <a:bodyPr/>
        <a:lstStyle/>
        <a:p>
          <a:r>
            <a:rPr lang="en-US"/>
            <a:t>size and power constrain</a:t>
          </a:r>
          <a:r>
            <a:rPr lang="el-GR"/>
            <a:t> </a:t>
          </a:r>
          <a:r>
            <a:rPr lang="en-US"/>
            <a:t>the processing, storage, and interconnect capability of the</a:t>
          </a:r>
          <a:r>
            <a:rPr lang="el-GR"/>
            <a:t> </a:t>
          </a:r>
          <a:r>
            <a:rPr lang="en-US"/>
            <a:t>basic device</a:t>
          </a:r>
        </a:p>
      </dgm:t>
    </dgm:pt>
    <dgm:pt modelId="{34B542C2-F2E8-4219-A83F-61A3B5EEAA2A}" type="parTrans" cxnId="{9AC51F41-5D4D-4F5D-A28B-DA79C535A7D4}">
      <dgm:prSet/>
      <dgm:spPr/>
      <dgm:t>
        <a:bodyPr/>
        <a:lstStyle/>
        <a:p>
          <a:endParaRPr lang="en-US"/>
        </a:p>
      </dgm:t>
    </dgm:pt>
    <dgm:pt modelId="{213F8B2C-32B8-4DFE-9544-F883F0DA3606}" type="sibTrans" cxnId="{9AC51F41-5D4D-4F5D-A28B-DA79C535A7D4}">
      <dgm:prSet/>
      <dgm:spPr/>
      <dgm:t>
        <a:bodyPr/>
        <a:lstStyle/>
        <a:p>
          <a:endParaRPr lang="en-US"/>
        </a:p>
      </dgm:t>
    </dgm:pt>
    <dgm:pt modelId="{F25D2BF5-5D0E-4275-8073-820CC65962C2}">
      <dgm:prSet phldrT="[Text]" custT="1"/>
      <dgm:spPr/>
      <dgm:t>
        <a:bodyPr/>
        <a:lstStyle/>
        <a:p>
          <a:pPr algn="ctr"/>
          <a:r>
            <a:rPr lang="en-US" sz="1600"/>
            <a:t>Concurrency-intensive operation</a:t>
          </a:r>
        </a:p>
      </dgm:t>
    </dgm:pt>
    <dgm:pt modelId="{A012C13B-A920-405C-BEA9-F8559E1107CD}" type="parTrans" cxnId="{0F0B3F9B-F799-4D80-9B7A-752D598B85D7}">
      <dgm:prSet/>
      <dgm:spPr/>
      <dgm:t>
        <a:bodyPr/>
        <a:lstStyle/>
        <a:p>
          <a:endParaRPr lang="en-US"/>
        </a:p>
      </dgm:t>
    </dgm:pt>
    <dgm:pt modelId="{3B123804-0636-4954-80FC-7FAA493CE070}" type="sibTrans" cxnId="{0F0B3F9B-F799-4D80-9B7A-752D598B85D7}">
      <dgm:prSet/>
      <dgm:spPr/>
      <dgm:t>
        <a:bodyPr/>
        <a:lstStyle/>
        <a:p>
          <a:endParaRPr lang="en-US"/>
        </a:p>
      </dgm:t>
    </dgm:pt>
    <dgm:pt modelId="{2CDC9C81-ADE7-4B6F-8A8A-89865EE4381A}">
      <dgm:prSet phldrT="[Text]"/>
      <dgm:spPr/>
      <dgm:t>
        <a:bodyPr/>
        <a:lstStyle/>
        <a:p>
          <a:r>
            <a:rPr lang="en-US"/>
            <a:t>Main mode -&gt; information flow form node to node with modest processing on-the-fly</a:t>
          </a:r>
        </a:p>
      </dgm:t>
    </dgm:pt>
    <dgm:pt modelId="{D26F71CD-5327-4CC3-8BD9-46420C3700CD}" type="parTrans" cxnId="{954A3CD2-C507-4642-BA40-20F1EC236527}">
      <dgm:prSet/>
      <dgm:spPr/>
      <dgm:t>
        <a:bodyPr/>
        <a:lstStyle/>
        <a:p>
          <a:endParaRPr lang="en-US"/>
        </a:p>
      </dgm:t>
    </dgm:pt>
    <dgm:pt modelId="{B71B7F71-43D2-4C63-9F8B-E02138E6CDA7}" type="sibTrans" cxnId="{954A3CD2-C507-4642-BA40-20F1EC236527}">
      <dgm:prSet/>
      <dgm:spPr/>
      <dgm:t>
        <a:bodyPr/>
        <a:lstStyle/>
        <a:p>
          <a:endParaRPr lang="en-US"/>
        </a:p>
      </dgm:t>
    </dgm:pt>
    <dgm:pt modelId="{14B617F9-4857-4067-9A9F-7B8E083E02BF}">
      <dgm:prSet phldrT="[Text]"/>
      <dgm:spPr/>
      <dgm:t>
        <a:bodyPr/>
        <a:lstStyle/>
        <a:p>
          <a:r>
            <a:rPr lang="en-US"/>
            <a:t>the software must make efficient use of processor and memory while enabling low power communication</a:t>
          </a:r>
        </a:p>
      </dgm:t>
    </dgm:pt>
    <dgm:pt modelId="{C4532608-C98C-496A-8738-3E7AF77D563B}" type="parTrans" cxnId="{D0EEE5A5-4B5D-490C-AE57-791E2A604B94}">
      <dgm:prSet/>
      <dgm:spPr/>
      <dgm:t>
        <a:bodyPr/>
        <a:lstStyle/>
        <a:p>
          <a:endParaRPr lang="en-US"/>
        </a:p>
      </dgm:t>
    </dgm:pt>
    <dgm:pt modelId="{F8332BC9-302A-4F8E-BD25-37875F87A25C}" type="sibTrans" cxnId="{D0EEE5A5-4B5D-490C-AE57-791E2A604B94}">
      <dgm:prSet/>
      <dgm:spPr/>
      <dgm:t>
        <a:bodyPr/>
        <a:lstStyle/>
        <a:p>
          <a:endParaRPr lang="en-US"/>
        </a:p>
      </dgm:t>
    </dgm:pt>
    <dgm:pt modelId="{11E76272-0CB5-4852-917F-7AED1F638741}">
      <dgm:prSet custT="1"/>
      <dgm:spPr/>
      <dgm:t>
        <a:bodyPr/>
        <a:lstStyle/>
        <a:p>
          <a:pPr algn="ctr"/>
          <a:r>
            <a:rPr lang="en-US" sz="1600"/>
            <a:t>Limited Physical Parallelism and Controller Hierarchy</a:t>
          </a:r>
        </a:p>
      </dgm:t>
    </dgm:pt>
    <dgm:pt modelId="{4F9A623C-42A3-4935-B716-2154A2E1CB0E}" type="parTrans" cxnId="{C7A46430-3C45-4541-9373-2EE99182C399}">
      <dgm:prSet/>
      <dgm:spPr/>
      <dgm:t>
        <a:bodyPr/>
        <a:lstStyle/>
        <a:p>
          <a:endParaRPr lang="en-US"/>
        </a:p>
      </dgm:t>
    </dgm:pt>
    <dgm:pt modelId="{D7EE3743-9B2E-422B-9EC2-D6A0A80FE0D0}" type="sibTrans" cxnId="{C7A46430-3C45-4541-9373-2EE99182C399}">
      <dgm:prSet/>
      <dgm:spPr/>
      <dgm:t>
        <a:bodyPr/>
        <a:lstStyle/>
        <a:p>
          <a:endParaRPr lang="en-US"/>
        </a:p>
      </dgm:t>
    </dgm:pt>
    <dgm:pt modelId="{280301F7-0AA0-4685-B559-09C52CBFAD15}">
      <dgm:prSet custT="1"/>
      <dgm:spPr/>
      <dgm:t>
        <a:bodyPr/>
        <a:lstStyle/>
        <a:p>
          <a:pPr algn="ctr"/>
          <a:r>
            <a:rPr lang="en-US" sz="1600"/>
            <a:t>Diversity in Design and Usage</a:t>
          </a:r>
        </a:p>
      </dgm:t>
    </dgm:pt>
    <dgm:pt modelId="{9B0F4655-B00D-4EDF-9F40-94496533B625}" type="parTrans" cxnId="{F9CD5222-0449-4E42-A622-3A0D5C151ABB}">
      <dgm:prSet/>
      <dgm:spPr/>
      <dgm:t>
        <a:bodyPr/>
        <a:lstStyle/>
        <a:p>
          <a:endParaRPr lang="en-US"/>
        </a:p>
      </dgm:t>
    </dgm:pt>
    <dgm:pt modelId="{0CFEBDAF-813B-4F9B-9B01-BA2C1D7802BA}" type="sibTrans" cxnId="{F9CD5222-0449-4E42-A622-3A0D5C151ABB}">
      <dgm:prSet/>
      <dgm:spPr/>
      <dgm:t>
        <a:bodyPr/>
        <a:lstStyle/>
        <a:p>
          <a:endParaRPr lang="en-US"/>
        </a:p>
      </dgm:t>
    </dgm:pt>
    <dgm:pt modelId="{D486BA86-F568-4D7C-AB5D-B575F746907F}">
      <dgm:prSet/>
      <dgm:spPr/>
      <dgm:t>
        <a:bodyPr/>
        <a:lstStyle/>
        <a:p>
          <a:r>
            <a:rPr lang="en-US"/>
            <a:t>Less Independent Controllers</a:t>
          </a:r>
        </a:p>
      </dgm:t>
    </dgm:pt>
    <dgm:pt modelId="{546BA05C-72EA-4BD4-A527-4D81894380A8}" type="parTrans" cxnId="{00A07B94-EA75-42D5-9017-06217CD2658A}">
      <dgm:prSet/>
      <dgm:spPr/>
      <dgm:t>
        <a:bodyPr/>
        <a:lstStyle/>
        <a:p>
          <a:endParaRPr lang="en-US"/>
        </a:p>
      </dgm:t>
    </dgm:pt>
    <dgm:pt modelId="{5AFAF4E5-C845-4148-9286-66F1736996AA}" type="sibTrans" cxnId="{00A07B94-EA75-42D5-9017-06217CD2658A}">
      <dgm:prSet/>
      <dgm:spPr/>
      <dgm:t>
        <a:bodyPr/>
        <a:lstStyle/>
        <a:p>
          <a:endParaRPr lang="en-US"/>
        </a:p>
      </dgm:t>
    </dgm:pt>
    <dgm:pt modelId="{94759B1B-8D21-42FE-9D32-46AE16AF02B5}">
      <dgm:prSet/>
      <dgm:spPr/>
      <dgm:t>
        <a:bodyPr/>
        <a:lstStyle/>
        <a:p>
          <a:endParaRPr lang="en-US"/>
        </a:p>
      </dgm:t>
    </dgm:pt>
    <dgm:pt modelId="{683C049B-ABAB-49AD-8334-718BDE78A9EE}" type="parTrans" cxnId="{10D7CE39-FC07-45E4-BB14-5169B3AB6E80}">
      <dgm:prSet/>
      <dgm:spPr/>
      <dgm:t>
        <a:bodyPr/>
        <a:lstStyle/>
        <a:p>
          <a:endParaRPr lang="en-US"/>
        </a:p>
      </dgm:t>
    </dgm:pt>
    <dgm:pt modelId="{01ED2E72-0D32-498F-B8A3-DA05134279A4}" type="sibTrans" cxnId="{10D7CE39-FC07-45E4-BB14-5169B3AB6E80}">
      <dgm:prSet/>
      <dgm:spPr/>
      <dgm:t>
        <a:bodyPr/>
        <a:lstStyle/>
        <a:p>
          <a:endParaRPr lang="en-US"/>
        </a:p>
      </dgm:t>
    </dgm:pt>
    <dgm:pt modelId="{EE616278-BEB6-464E-9F8F-B6C25E524D29}">
      <dgm:prSet custT="1"/>
      <dgm:spPr/>
      <dgm:t>
        <a:bodyPr/>
        <a:lstStyle/>
        <a:p>
          <a:pPr algn="ctr"/>
          <a:r>
            <a:rPr lang="en-US" sz="1600"/>
            <a:t>Robust Operation</a:t>
          </a:r>
        </a:p>
      </dgm:t>
    </dgm:pt>
    <dgm:pt modelId="{863876A4-97A9-4E47-BBF6-59FFB6DCBECF}" type="parTrans" cxnId="{5E71A951-EEF1-4FCE-A82C-9CB52137FAFF}">
      <dgm:prSet/>
      <dgm:spPr/>
      <dgm:t>
        <a:bodyPr/>
        <a:lstStyle/>
        <a:p>
          <a:endParaRPr lang="en-US"/>
        </a:p>
      </dgm:t>
    </dgm:pt>
    <dgm:pt modelId="{52266FA8-2638-469A-AFDD-64457608986B}" type="sibTrans" cxnId="{5E71A951-EEF1-4FCE-A82C-9CB52137FAFF}">
      <dgm:prSet/>
      <dgm:spPr/>
      <dgm:t>
        <a:bodyPr/>
        <a:lstStyle/>
        <a:p>
          <a:endParaRPr lang="en-US"/>
        </a:p>
      </dgm:t>
    </dgm:pt>
    <dgm:pt modelId="{0E17C49E-08A0-4C88-B881-6902A4AD4D54}">
      <dgm:prSet phldrT="[Text]"/>
      <dgm:spPr/>
      <dgm:t>
        <a:bodyPr/>
        <a:lstStyle/>
        <a:p>
          <a:r>
            <a:rPr lang="en-US"/>
            <a:t>This should happen simultaneously </a:t>
          </a:r>
          <a:r>
            <a:rPr lang="el-GR"/>
            <a:t>(</a:t>
          </a:r>
          <a:r>
            <a:rPr lang="en-US"/>
            <a:t>e.g., in</a:t>
          </a:r>
          <a:r>
            <a:rPr lang="el-GR"/>
            <a:t> </a:t>
          </a:r>
          <a:r>
            <a:rPr lang="en-US"/>
            <a:t>notes multi-hop and bridging problem)</a:t>
          </a:r>
        </a:p>
      </dgm:t>
    </dgm:pt>
    <dgm:pt modelId="{19E3CD81-3817-4767-8E50-C09A125D2C20}" type="parTrans" cxnId="{D1DC1A8D-D07E-4ABC-BB6F-C83F84A46442}">
      <dgm:prSet/>
      <dgm:spPr/>
      <dgm:t>
        <a:bodyPr/>
        <a:lstStyle/>
        <a:p>
          <a:endParaRPr lang="en-US"/>
        </a:p>
      </dgm:t>
    </dgm:pt>
    <dgm:pt modelId="{306C70AA-4916-4DE9-A8DC-D04FFB2010C1}" type="sibTrans" cxnId="{D1DC1A8D-D07E-4ABC-BB6F-C83F84A46442}">
      <dgm:prSet/>
      <dgm:spPr/>
      <dgm:t>
        <a:bodyPr/>
        <a:lstStyle/>
        <a:p>
          <a:endParaRPr lang="en-US"/>
        </a:p>
      </dgm:t>
    </dgm:pt>
    <dgm:pt modelId="{3742986F-4986-456D-8EB9-3C36F3EB3BDF}">
      <dgm:prSet phldrT="[Text]"/>
      <dgm:spPr/>
      <dgm:t>
        <a:bodyPr/>
        <a:lstStyle/>
        <a:p>
          <a:r>
            <a:rPr lang="en-US"/>
            <a:t>Each of the flow generally involve many low-level events interleaved with higher-level processing</a:t>
          </a:r>
        </a:p>
      </dgm:t>
    </dgm:pt>
    <dgm:pt modelId="{59C16E2D-668D-43A1-BB5C-E792C2F2990C}" type="parTrans" cxnId="{30B1462E-8D32-4471-8762-F6082F303720}">
      <dgm:prSet/>
      <dgm:spPr/>
      <dgm:t>
        <a:bodyPr/>
        <a:lstStyle/>
        <a:p>
          <a:endParaRPr lang="en-US"/>
        </a:p>
      </dgm:t>
    </dgm:pt>
    <dgm:pt modelId="{ACAF771A-30A9-4C76-964D-324B242AFA51}" type="sibTrans" cxnId="{30B1462E-8D32-4471-8762-F6082F303720}">
      <dgm:prSet/>
      <dgm:spPr/>
      <dgm:t>
        <a:bodyPr/>
        <a:lstStyle/>
        <a:p>
          <a:endParaRPr lang="en-US"/>
        </a:p>
      </dgm:t>
    </dgm:pt>
    <dgm:pt modelId="{ED880D55-2039-44DE-990C-4987A589593E}">
      <dgm:prSet phldrT="[Text]"/>
      <dgm:spPr/>
      <dgm:t>
        <a:bodyPr/>
        <a:lstStyle/>
        <a:p>
          <a:r>
            <a:rPr lang="en-US"/>
            <a:t>This high-level processing will extend over multiple </a:t>
          </a:r>
          <a:r>
            <a:rPr lang="en-US" i="1"/>
            <a:t>real-time events </a:t>
          </a:r>
        </a:p>
      </dgm:t>
    </dgm:pt>
    <dgm:pt modelId="{032D3DDC-4EB0-4B5D-8B72-CCA2CC8FBD66}" type="parTrans" cxnId="{A3F7058E-E00B-491B-825A-B843BEA09E8E}">
      <dgm:prSet/>
      <dgm:spPr/>
      <dgm:t>
        <a:bodyPr/>
        <a:lstStyle/>
        <a:p>
          <a:endParaRPr lang="en-US"/>
        </a:p>
      </dgm:t>
    </dgm:pt>
    <dgm:pt modelId="{26F10C50-46CC-44AD-8A57-945D12FF55C3}" type="sibTrans" cxnId="{A3F7058E-E00B-491B-825A-B843BEA09E8E}">
      <dgm:prSet/>
      <dgm:spPr/>
      <dgm:t>
        <a:bodyPr/>
        <a:lstStyle/>
        <a:p>
          <a:endParaRPr lang="en-US"/>
        </a:p>
      </dgm:t>
    </dgm:pt>
    <dgm:pt modelId="{1D3A933B-B972-4018-B0EE-B6F8F0239B69}">
      <dgm:prSet/>
      <dgm:spPr/>
      <dgm:t>
        <a:bodyPr/>
        <a:lstStyle/>
        <a:p>
          <a:r>
            <a:rPr lang="en-US"/>
            <a:t>Less capabilities of the Controllers</a:t>
          </a:r>
        </a:p>
      </dgm:t>
    </dgm:pt>
    <dgm:pt modelId="{36A83452-C593-4C2F-AB81-DE6C37763DBD}" type="parTrans" cxnId="{633939F7-91A4-4D7C-94CE-ABAE7618CB62}">
      <dgm:prSet/>
      <dgm:spPr/>
      <dgm:t>
        <a:bodyPr/>
        <a:lstStyle/>
        <a:p>
          <a:endParaRPr lang="en-US"/>
        </a:p>
      </dgm:t>
    </dgm:pt>
    <dgm:pt modelId="{6E77C8E1-30A6-4F52-A8B7-DFD934788B3B}" type="sibTrans" cxnId="{633939F7-91A4-4D7C-94CE-ABAE7618CB62}">
      <dgm:prSet/>
      <dgm:spPr/>
      <dgm:t>
        <a:bodyPr/>
        <a:lstStyle/>
        <a:p>
          <a:endParaRPr lang="en-US"/>
        </a:p>
      </dgm:t>
    </dgm:pt>
    <dgm:pt modelId="{1A74AC8D-C82A-449F-ABF9-2039CF3467E8}">
      <dgm:prSet/>
      <dgm:spPr/>
      <dgm:t>
        <a:bodyPr/>
        <a:lstStyle/>
        <a:p>
          <a:r>
            <a:rPr lang="en-US"/>
            <a:t>Lower level of  processor-memory-switch level interconnect</a:t>
          </a:r>
        </a:p>
      </dgm:t>
    </dgm:pt>
    <dgm:pt modelId="{88671D92-0B2D-4D44-8F0A-4945FC6E7004}" type="parTrans" cxnId="{5509D1A5-8F14-492D-824E-497EFA6179B5}">
      <dgm:prSet/>
      <dgm:spPr/>
      <dgm:t>
        <a:bodyPr/>
        <a:lstStyle/>
        <a:p>
          <a:endParaRPr lang="en-US"/>
        </a:p>
      </dgm:t>
    </dgm:pt>
    <dgm:pt modelId="{F98A128A-E3B3-400C-B085-4DBEFD206CF5}" type="sibTrans" cxnId="{5509D1A5-8F14-492D-824E-497EFA6179B5}">
      <dgm:prSet/>
      <dgm:spPr/>
      <dgm:t>
        <a:bodyPr/>
        <a:lstStyle/>
        <a:p>
          <a:endParaRPr lang="en-US"/>
        </a:p>
      </dgm:t>
    </dgm:pt>
    <dgm:pt modelId="{F90FD37A-44D7-46F1-A253-EF197A85C7B4}">
      <dgm:prSet/>
      <dgm:spPr/>
      <dgm:t>
        <a:bodyPr/>
        <a:lstStyle/>
        <a:p>
          <a:r>
            <a:rPr lang="en-US"/>
            <a:t>Networked sensor devices -&gt; application specific(!general purpose)</a:t>
          </a:r>
        </a:p>
      </dgm:t>
    </dgm:pt>
    <dgm:pt modelId="{62D9D44A-C96B-4FFC-8253-0AC40CBC5679}" type="parTrans" cxnId="{1DD089E7-0F1D-478B-9AF0-A7E739DF6C03}">
      <dgm:prSet/>
      <dgm:spPr/>
      <dgm:t>
        <a:bodyPr/>
        <a:lstStyle/>
        <a:p>
          <a:endParaRPr lang="en-US"/>
        </a:p>
      </dgm:t>
    </dgm:pt>
    <dgm:pt modelId="{5EABACF4-FAEE-49FB-9A84-0444DFEB20B9}" type="sibTrans" cxnId="{1DD089E7-0F1D-478B-9AF0-A7E739DF6C03}">
      <dgm:prSet/>
      <dgm:spPr/>
      <dgm:t>
        <a:bodyPr/>
        <a:lstStyle/>
        <a:p>
          <a:endParaRPr lang="en-US"/>
        </a:p>
      </dgm:t>
    </dgm:pt>
    <dgm:pt modelId="{1280C19E-6C2E-45A7-9B8F-D1E8C7BC5D19}">
      <dgm:prSet/>
      <dgm:spPr/>
      <dgm:t>
        <a:bodyPr/>
        <a:lstStyle/>
        <a:p>
          <a:r>
            <a:rPr lang="en-US"/>
            <a:t>Physical differences between devices (due to wide range of applications)</a:t>
          </a:r>
        </a:p>
      </dgm:t>
    </dgm:pt>
    <dgm:pt modelId="{36798C31-3F26-40B5-9C3C-B5BC2472348C}" type="parTrans" cxnId="{865E42FF-CCC7-4FB0-A8E3-4F07295DDF4A}">
      <dgm:prSet/>
      <dgm:spPr/>
      <dgm:t>
        <a:bodyPr/>
        <a:lstStyle/>
        <a:p>
          <a:endParaRPr lang="en-US"/>
        </a:p>
      </dgm:t>
    </dgm:pt>
    <dgm:pt modelId="{EBE7E353-E6E7-404F-8FC9-89F283FC974C}" type="sibTrans" cxnId="{865E42FF-CCC7-4FB0-A8E3-4F07295DDF4A}">
      <dgm:prSet/>
      <dgm:spPr/>
      <dgm:t>
        <a:bodyPr/>
        <a:lstStyle/>
        <a:p>
          <a:endParaRPr lang="en-US"/>
        </a:p>
      </dgm:t>
    </dgm:pt>
    <dgm:pt modelId="{46856CFD-8C3E-4B97-B0EB-7E461EA1275B}">
      <dgm:prSet/>
      <dgm:spPr/>
      <dgm:t>
        <a:bodyPr/>
        <a:lstStyle/>
        <a:p>
          <a:r>
            <a:rPr lang="en-US"/>
            <a:t>Easily assemble just the software components (required for the application) from the hardware components</a:t>
          </a:r>
        </a:p>
      </dgm:t>
    </dgm:pt>
    <dgm:pt modelId="{C04B92FA-1F25-4BB1-93AC-DF286EB8689D}" type="parTrans" cxnId="{1FA959A2-7785-4923-8F92-6BE6E1A1570C}">
      <dgm:prSet/>
      <dgm:spPr/>
      <dgm:t>
        <a:bodyPr/>
        <a:lstStyle/>
        <a:p>
          <a:endParaRPr lang="en-US"/>
        </a:p>
      </dgm:t>
    </dgm:pt>
    <dgm:pt modelId="{1B97DCFD-21F0-4053-B7B3-5D0D33F716B6}" type="sibTrans" cxnId="{1FA959A2-7785-4923-8F92-6BE6E1A1570C}">
      <dgm:prSet/>
      <dgm:spPr/>
      <dgm:t>
        <a:bodyPr/>
        <a:lstStyle/>
        <a:p>
          <a:endParaRPr lang="en-US"/>
        </a:p>
      </dgm:t>
    </dgm:pt>
    <dgm:pt modelId="{509EA021-5AFC-43BC-A402-AD888005C190}">
      <dgm:prSet/>
      <dgm:spPr/>
      <dgm:t>
        <a:bodyPr/>
        <a:lstStyle/>
        <a:p>
          <a:r>
            <a:rPr lang="en-US"/>
            <a:t>Generic development environment needed</a:t>
          </a:r>
        </a:p>
      </dgm:t>
    </dgm:pt>
    <dgm:pt modelId="{F6F30231-0D5A-4C09-9EE6-B5F409A9DA9A}" type="parTrans" cxnId="{20C9D852-F393-4B3E-984A-2A6F1E13DCB7}">
      <dgm:prSet/>
      <dgm:spPr/>
      <dgm:t>
        <a:bodyPr/>
        <a:lstStyle/>
        <a:p>
          <a:endParaRPr lang="en-US"/>
        </a:p>
      </dgm:t>
    </dgm:pt>
    <dgm:pt modelId="{A3F706F1-4F7D-444A-A3B6-C9A769C32D5C}" type="sibTrans" cxnId="{20C9D852-F393-4B3E-984A-2A6F1E13DCB7}">
      <dgm:prSet/>
      <dgm:spPr/>
      <dgm:t>
        <a:bodyPr/>
        <a:lstStyle/>
        <a:p>
          <a:endParaRPr lang="en-US"/>
        </a:p>
      </dgm:t>
    </dgm:pt>
    <dgm:pt modelId="{2870BBA0-37BB-449D-819C-031EB5A149E5}">
      <dgm:prSet/>
      <dgm:spPr/>
      <dgm:t>
        <a:bodyPr/>
        <a:lstStyle/>
        <a:p>
          <a:r>
            <a:rPr lang="en-US"/>
            <a:t>Component migration across hardware/software should be natural</a:t>
          </a:r>
        </a:p>
      </dgm:t>
    </dgm:pt>
    <dgm:pt modelId="{04F09281-54E2-40D3-B75D-0EC4C8B1E0C3}" type="parTrans" cxnId="{4702309B-1AF9-47C6-816C-4FB034C730E5}">
      <dgm:prSet/>
      <dgm:spPr/>
      <dgm:t>
        <a:bodyPr/>
        <a:lstStyle/>
        <a:p>
          <a:endParaRPr lang="en-US"/>
        </a:p>
      </dgm:t>
    </dgm:pt>
    <dgm:pt modelId="{94D20E79-A7AD-4F45-AF1D-CE7536A0DD07}" type="sibTrans" cxnId="{4702309B-1AF9-47C6-816C-4FB034C730E5}">
      <dgm:prSet/>
      <dgm:spPr/>
      <dgm:t>
        <a:bodyPr/>
        <a:lstStyle/>
        <a:p>
          <a:endParaRPr lang="en-US"/>
        </a:p>
      </dgm:t>
    </dgm:pt>
    <dgm:pt modelId="{360712C2-A3A0-4347-BC00-E76E2D546171}">
      <dgm:prSet/>
      <dgm:spPr/>
      <dgm:t>
        <a:bodyPr/>
        <a:lstStyle/>
        <a:p>
          <a:r>
            <a:rPr lang="en-US"/>
            <a:t>Many devices, no supervision, long time operation application</a:t>
          </a:r>
        </a:p>
      </dgm:t>
    </dgm:pt>
    <dgm:pt modelId="{832397F0-3957-405D-B9FF-00028636953D}" type="parTrans" cxnId="{AB7CB534-05CC-4058-885E-DB14F9AB5B4A}">
      <dgm:prSet/>
      <dgm:spPr/>
      <dgm:t>
        <a:bodyPr/>
        <a:lstStyle/>
        <a:p>
          <a:endParaRPr lang="en-US"/>
        </a:p>
      </dgm:t>
    </dgm:pt>
    <dgm:pt modelId="{C71323C0-02A5-4620-948B-EDAE5AABBCD8}" type="sibTrans" cxnId="{AB7CB534-05CC-4058-885E-DB14F9AB5B4A}">
      <dgm:prSet/>
      <dgm:spPr/>
      <dgm:t>
        <a:bodyPr/>
        <a:lstStyle/>
        <a:p>
          <a:endParaRPr lang="en-US"/>
        </a:p>
      </dgm:t>
    </dgm:pt>
    <dgm:pt modelId="{F07C7BED-F407-4FC1-92B1-407444D74A48}">
      <dgm:prSet/>
      <dgm:spPr/>
      <dgm:t>
        <a:bodyPr/>
        <a:lstStyle/>
        <a:p>
          <a:r>
            <a:rPr lang="en-US"/>
            <a:t>The communication cost for cross</a:t>
          </a:r>
          <a:r>
            <a:rPr lang="el-GR"/>
            <a:t> </a:t>
          </a:r>
          <a:r>
            <a:rPr lang="en-US"/>
            <a:t>device failover</a:t>
          </a:r>
          <a:r>
            <a:rPr lang="el-GR"/>
            <a:t>(ανακατεύθυνση πληροφορίας)</a:t>
          </a:r>
          <a:r>
            <a:rPr lang="en-US"/>
            <a:t> is prohibitive</a:t>
          </a:r>
        </a:p>
      </dgm:t>
    </dgm:pt>
    <dgm:pt modelId="{7CD22404-BCB0-4C94-834E-0A24CFB966F8}" type="parTrans" cxnId="{8C628553-8F07-446A-9750-4B66819D96E8}">
      <dgm:prSet/>
      <dgm:spPr/>
      <dgm:t>
        <a:bodyPr/>
        <a:lstStyle/>
        <a:p>
          <a:endParaRPr lang="en-US"/>
        </a:p>
      </dgm:t>
    </dgm:pt>
    <dgm:pt modelId="{47526993-F171-4F37-B253-3D7F5E63EC31}" type="sibTrans" cxnId="{8C628553-8F07-446A-9750-4B66819D96E8}">
      <dgm:prSet/>
      <dgm:spPr/>
      <dgm:t>
        <a:bodyPr/>
        <a:lstStyle/>
        <a:p>
          <a:endParaRPr lang="en-US"/>
        </a:p>
      </dgm:t>
    </dgm:pt>
    <dgm:pt modelId="{A0B9C931-D70E-4051-BA0D-64A9D03C3DA2}">
      <dgm:prSet/>
      <dgm:spPr/>
      <dgm:t>
        <a:bodyPr/>
        <a:lstStyle/>
        <a:p>
          <a:r>
            <a:rPr lang="el-GR"/>
            <a:t>=&gt;  </a:t>
          </a:r>
          <a:r>
            <a:rPr lang="en-US"/>
            <a:t>Enhance Reliability of each device </a:t>
          </a:r>
        </a:p>
      </dgm:t>
    </dgm:pt>
    <dgm:pt modelId="{3567B0D1-80CF-4B20-9D50-EAE037B686AD}" type="parTrans" cxnId="{5B126BDF-3BDE-496F-8D0A-B929F9DD10CA}">
      <dgm:prSet/>
      <dgm:spPr/>
      <dgm:t>
        <a:bodyPr/>
        <a:lstStyle/>
        <a:p>
          <a:endParaRPr lang="en-US"/>
        </a:p>
      </dgm:t>
    </dgm:pt>
    <dgm:pt modelId="{9AAF0DDF-F6C0-48C1-AD9A-5C2E95D8F92E}" type="sibTrans" cxnId="{5B126BDF-3BDE-496F-8D0A-B929F9DD10CA}">
      <dgm:prSet/>
      <dgm:spPr/>
      <dgm:t>
        <a:bodyPr/>
        <a:lstStyle/>
        <a:p>
          <a:endParaRPr lang="en-US"/>
        </a:p>
      </dgm:t>
    </dgm:pt>
    <dgm:pt modelId="{305922AD-4915-40D4-A35D-54DFC3FBA7F0}">
      <dgm:prSet/>
      <dgm:spPr/>
      <dgm:t>
        <a:bodyPr/>
        <a:lstStyle/>
        <a:p>
          <a:r>
            <a:rPr lang="en-US"/>
            <a:t>=&gt; Increase Application Reliability(tolerate individual device failures)</a:t>
          </a:r>
        </a:p>
      </dgm:t>
    </dgm:pt>
    <dgm:pt modelId="{A4AABAF9-BA5A-4831-A30B-41DF88ECEE03}" type="parTrans" cxnId="{F147310D-E743-4263-8C6F-405A5DCDDFCE}">
      <dgm:prSet/>
      <dgm:spPr/>
      <dgm:t>
        <a:bodyPr/>
        <a:lstStyle/>
        <a:p>
          <a:endParaRPr lang="en-US"/>
        </a:p>
      </dgm:t>
    </dgm:pt>
    <dgm:pt modelId="{C3B3FE8E-BD9F-4FD3-A2B4-B5E2CF697166}" type="sibTrans" cxnId="{F147310D-E743-4263-8C6F-405A5DCDDFCE}">
      <dgm:prSet/>
      <dgm:spPr/>
      <dgm:t>
        <a:bodyPr/>
        <a:lstStyle/>
        <a:p>
          <a:endParaRPr lang="en-US"/>
        </a:p>
      </dgm:t>
    </dgm:pt>
    <dgm:pt modelId="{D0466B84-383A-4101-A4CF-667B11F6561E}" type="pres">
      <dgm:prSet presAssocID="{051A6C50-D76E-4076-B537-AF92A8A5C9E7}" presName="linear" presStyleCnt="0">
        <dgm:presLayoutVars>
          <dgm:animLvl val="lvl"/>
          <dgm:resizeHandles val="exact"/>
        </dgm:presLayoutVars>
      </dgm:prSet>
      <dgm:spPr/>
    </dgm:pt>
    <dgm:pt modelId="{908FC820-35AC-4C96-98EE-2326DAB5E9C0}" type="pres">
      <dgm:prSet presAssocID="{CF355AD4-C606-4B88-87D8-38916626926C}" presName="parentText" presStyleLbl="node1" presStyleIdx="0" presStyleCnt="5">
        <dgm:presLayoutVars>
          <dgm:chMax val="0"/>
          <dgm:bulletEnabled val="1"/>
        </dgm:presLayoutVars>
      </dgm:prSet>
      <dgm:spPr/>
    </dgm:pt>
    <dgm:pt modelId="{34767FD8-5628-4E1E-974A-A7A2C10BDFCD}" type="pres">
      <dgm:prSet presAssocID="{CF355AD4-C606-4B88-87D8-38916626926C}" presName="childText" presStyleLbl="revTx" presStyleIdx="0" presStyleCnt="5">
        <dgm:presLayoutVars>
          <dgm:bulletEnabled val="1"/>
        </dgm:presLayoutVars>
      </dgm:prSet>
      <dgm:spPr/>
    </dgm:pt>
    <dgm:pt modelId="{7243F82E-D1AA-49E2-B027-94DCD4D436A6}" type="pres">
      <dgm:prSet presAssocID="{F25D2BF5-5D0E-4275-8073-820CC65962C2}" presName="parentText" presStyleLbl="node1" presStyleIdx="1" presStyleCnt="5">
        <dgm:presLayoutVars>
          <dgm:chMax val="0"/>
          <dgm:bulletEnabled val="1"/>
        </dgm:presLayoutVars>
      </dgm:prSet>
      <dgm:spPr/>
    </dgm:pt>
    <dgm:pt modelId="{E81EA17E-4026-4438-9C36-CEBC9C3F1258}" type="pres">
      <dgm:prSet presAssocID="{F25D2BF5-5D0E-4275-8073-820CC65962C2}" presName="childText" presStyleLbl="revTx" presStyleIdx="1" presStyleCnt="5">
        <dgm:presLayoutVars>
          <dgm:bulletEnabled val="1"/>
        </dgm:presLayoutVars>
      </dgm:prSet>
      <dgm:spPr/>
    </dgm:pt>
    <dgm:pt modelId="{8453A90D-35D4-43D2-AAEF-DB9E445C9995}" type="pres">
      <dgm:prSet presAssocID="{11E76272-0CB5-4852-917F-7AED1F638741}" presName="parentText" presStyleLbl="node1" presStyleIdx="2" presStyleCnt="5">
        <dgm:presLayoutVars>
          <dgm:chMax val="0"/>
          <dgm:bulletEnabled val="1"/>
        </dgm:presLayoutVars>
      </dgm:prSet>
      <dgm:spPr/>
    </dgm:pt>
    <dgm:pt modelId="{E2EF885D-DDD2-41FB-AAE9-D0FEC7B3B87D}" type="pres">
      <dgm:prSet presAssocID="{11E76272-0CB5-4852-917F-7AED1F638741}" presName="childText" presStyleLbl="revTx" presStyleIdx="2" presStyleCnt="5">
        <dgm:presLayoutVars>
          <dgm:bulletEnabled val="1"/>
        </dgm:presLayoutVars>
      </dgm:prSet>
      <dgm:spPr/>
    </dgm:pt>
    <dgm:pt modelId="{FFDAB925-6BE4-4681-8CC0-9DE6F1DA28B5}" type="pres">
      <dgm:prSet presAssocID="{280301F7-0AA0-4685-B559-09C52CBFAD15}" presName="parentText" presStyleLbl="node1" presStyleIdx="3" presStyleCnt="5">
        <dgm:presLayoutVars>
          <dgm:chMax val="0"/>
          <dgm:bulletEnabled val="1"/>
        </dgm:presLayoutVars>
      </dgm:prSet>
      <dgm:spPr/>
    </dgm:pt>
    <dgm:pt modelId="{FFEFD551-04D1-4DA3-B242-C800E7E14BFA}" type="pres">
      <dgm:prSet presAssocID="{280301F7-0AA0-4685-B559-09C52CBFAD15}" presName="childText" presStyleLbl="revTx" presStyleIdx="3" presStyleCnt="5" custScaleY="92913">
        <dgm:presLayoutVars>
          <dgm:bulletEnabled val="1"/>
        </dgm:presLayoutVars>
      </dgm:prSet>
      <dgm:spPr/>
    </dgm:pt>
    <dgm:pt modelId="{043B4D1F-D039-47FE-B7DD-643BD25D400E}" type="pres">
      <dgm:prSet presAssocID="{EE616278-BEB6-464E-9F8F-B6C25E524D29}" presName="parentText" presStyleLbl="node1" presStyleIdx="4" presStyleCnt="5" custScaleY="81100">
        <dgm:presLayoutVars>
          <dgm:chMax val="0"/>
          <dgm:bulletEnabled val="1"/>
        </dgm:presLayoutVars>
      </dgm:prSet>
      <dgm:spPr/>
    </dgm:pt>
    <dgm:pt modelId="{664BECEE-6E25-4045-AEBD-7D25FCFD5A3B}" type="pres">
      <dgm:prSet presAssocID="{EE616278-BEB6-464E-9F8F-B6C25E524D29}" presName="childText" presStyleLbl="revTx" presStyleIdx="4" presStyleCnt="5">
        <dgm:presLayoutVars>
          <dgm:bulletEnabled val="1"/>
        </dgm:presLayoutVars>
      </dgm:prSet>
      <dgm:spPr/>
    </dgm:pt>
  </dgm:ptLst>
  <dgm:cxnLst>
    <dgm:cxn modelId="{60888800-09A5-47D3-98BF-9611A30F49F8}" type="presOf" srcId="{509EA021-5AFC-43BC-A402-AD888005C190}" destId="{FFEFD551-04D1-4DA3-B242-C800E7E14BFA}" srcOrd="0" destOrd="4" presId="urn:microsoft.com/office/officeart/2005/8/layout/vList2"/>
    <dgm:cxn modelId="{202D9B03-794C-492F-9CD4-EF3AC70F20AA}" type="presOf" srcId="{F90FD37A-44D7-46F1-A253-EF197A85C7B4}" destId="{FFEFD551-04D1-4DA3-B242-C800E7E14BFA}" srcOrd="0" destOrd="1" presId="urn:microsoft.com/office/officeart/2005/8/layout/vList2"/>
    <dgm:cxn modelId="{BF7E6605-2F20-4E15-80F2-A3542FDA0857}" type="presOf" srcId="{0E17C49E-08A0-4C88-B881-6902A4AD4D54}" destId="{E81EA17E-4026-4438-9C36-CEBC9C3F1258}" srcOrd="0" destOrd="1" presId="urn:microsoft.com/office/officeart/2005/8/layout/vList2"/>
    <dgm:cxn modelId="{132B6A05-B82D-4C8A-9B01-FEF642C9FEC3}" type="presOf" srcId="{1A74AC8D-C82A-449F-ABF9-2039CF3467E8}" destId="{E2EF885D-DDD2-41FB-AAE9-D0FEC7B3B87D}" srcOrd="0" destOrd="2" presId="urn:microsoft.com/office/officeart/2005/8/layout/vList2"/>
    <dgm:cxn modelId="{7BCE650B-FA2B-4433-A3B5-23C4C8236A96}" type="presOf" srcId="{14B617F9-4857-4067-9A9F-7B8E083E02BF}" destId="{34767FD8-5628-4E1E-974A-A7A2C10BDFCD}" srcOrd="0" destOrd="1" presId="urn:microsoft.com/office/officeart/2005/8/layout/vList2"/>
    <dgm:cxn modelId="{F147310D-E743-4263-8C6F-405A5DCDDFCE}" srcId="{EE616278-BEB6-464E-9F8F-B6C25E524D29}" destId="{305922AD-4915-40D4-A35D-54DFC3FBA7F0}" srcOrd="3" destOrd="0" parTransId="{A4AABAF9-BA5A-4831-A30B-41DF88ECEE03}" sibTransId="{C3B3FE8E-BD9F-4FD3-A2B4-B5E2CF697166}"/>
    <dgm:cxn modelId="{889B860E-12BE-4BDA-8675-1EFCC32145B3}" type="presOf" srcId="{051A6C50-D76E-4076-B537-AF92A8A5C9E7}" destId="{D0466B84-383A-4101-A4CF-667B11F6561E}" srcOrd="0" destOrd="0" presId="urn:microsoft.com/office/officeart/2005/8/layout/vList2"/>
    <dgm:cxn modelId="{76435A17-A068-43E8-9EFD-F6B3C0572643}" type="presOf" srcId="{46856CFD-8C3E-4B97-B0EB-7E461EA1275B}" destId="{FFEFD551-04D1-4DA3-B242-C800E7E14BFA}" srcOrd="0" destOrd="3" presId="urn:microsoft.com/office/officeart/2005/8/layout/vList2"/>
    <dgm:cxn modelId="{2B1F2D1F-5287-4426-8024-77E2EEEB66B9}" type="presOf" srcId="{94759B1B-8D21-42FE-9D32-46AE16AF02B5}" destId="{FFEFD551-04D1-4DA3-B242-C800E7E14BFA}" srcOrd="0" destOrd="0" presId="urn:microsoft.com/office/officeart/2005/8/layout/vList2"/>
    <dgm:cxn modelId="{F9CD5222-0449-4E42-A622-3A0D5C151ABB}" srcId="{051A6C50-D76E-4076-B537-AF92A8A5C9E7}" destId="{280301F7-0AA0-4685-B559-09C52CBFAD15}" srcOrd="3" destOrd="0" parTransId="{9B0F4655-B00D-4EDF-9F40-94496533B625}" sibTransId="{0CFEBDAF-813B-4F9B-9B01-BA2C1D7802BA}"/>
    <dgm:cxn modelId="{30B1462E-8D32-4471-8762-F6082F303720}" srcId="{F25D2BF5-5D0E-4275-8073-820CC65962C2}" destId="{3742986F-4986-456D-8EB9-3C36F3EB3BDF}" srcOrd="2" destOrd="0" parTransId="{59C16E2D-668D-43A1-BB5C-E792C2F2990C}" sibTransId="{ACAF771A-30A9-4C76-964D-324B242AFA51}"/>
    <dgm:cxn modelId="{C7A46430-3C45-4541-9373-2EE99182C399}" srcId="{051A6C50-D76E-4076-B537-AF92A8A5C9E7}" destId="{11E76272-0CB5-4852-917F-7AED1F638741}" srcOrd="2" destOrd="0" parTransId="{4F9A623C-42A3-4935-B716-2154A2E1CB0E}" sibTransId="{D7EE3743-9B2E-422B-9EC2-D6A0A80FE0D0}"/>
    <dgm:cxn modelId="{98E46D33-7DDF-4D3A-8C3E-4E0A21444DFA}" type="presOf" srcId="{F07C7BED-F407-4FC1-92B1-407444D74A48}" destId="{664BECEE-6E25-4045-AEBD-7D25FCFD5A3B}" srcOrd="0" destOrd="1" presId="urn:microsoft.com/office/officeart/2005/8/layout/vList2"/>
    <dgm:cxn modelId="{AB7CB534-05CC-4058-885E-DB14F9AB5B4A}" srcId="{EE616278-BEB6-464E-9F8F-B6C25E524D29}" destId="{360712C2-A3A0-4347-BC00-E76E2D546171}" srcOrd="0" destOrd="0" parTransId="{832397F0-3957-405D-B9FF-00028636953D}" sibTransId="{C71323C0-02A5-4620-948B-EDAE5AABBCD8}"/>
    <dgm:cxn modelId="{10D7CE39-FC07-45E4-BB14-5169B3AB6E80}" srcId="{280301F7-0AA0-4685-B559-09C52CBFAD15}" destId="{94759B1B-8D21-42FE-9D32-46AE16AF02B5}" srcOrd="0" destOrd="0" parTransId="{683C049B-ABAB-49AD-8334-718BDE78A9EE}" sibTransId="{01ED2E72-0D32-498F-B8A3-DA05134279A4}"/>
    <dgm:cxn modelId="{9AC51F41-5D4D-4F5D-A28B-DA79C535A7D4}" srcId="{CF355AD4-C606-4B88-87D8-38916626926C}" destId="{D83FF5F7-40AB-4D68-A625-94004040AFD6}" srcOrd="0" destOrd="0" parTransId="{34B542C2-F2E8-4219-A83F-61A3B5EEAA2A}" sibTransId="{213F8B2C-32B8-4DFE-9544-F883F0DA3606}"/>
    <dgm:cxn modelId="{B32D6E61-C085-4F24-B9A6-8848FB85F979}" type="presOf" srcId="{305922AD-4915-40D4-A35D-54DFC3FBA7F0}" destId="{664BECEE-6E25-4045-AEBD-7D25FCFD5A3B}" srcOrd="0" destOrd="3" presId="urn:microsoft.com/office/officeart/2005/8/layout/vList2"/>
    <dgm:cxn modelId="{40105661-A83B-4CCF-B9B3-95CB769D061C}" type="presOf" srcId="{1D3A933B-B972-4018-B0EE-B6F8F0239B69}" destId="{E2EF885D-DDD2-41FB-AAE9-D0FEC7B3B87D}" srcOrd="0" destOrd="1" presId="urn:microsoft.com/office/officeart/2005/8/layout/vList2"/>
    <dgm:cxn modelId="{4E1B8541-CB10-4FD4-A433-0B97A5C4FEA0}" type="presOf" srcId="{360712C2-A3A0-4347-BC00-E76E2D546171}" destId="{664BECEE-6E25-4045-AEBD-7D25FCFD5A3B}" srcOrd="0" destOrd="0" presId="urn:microsoft.com/office/officeart/2005/8/layout/vList2"/>
    <dgm:cxn modelId="{3AF28D42-6BFF-4471-BCF7-0DBF2DE87ACE}" type="presOf" srcId="{EE616278-BEB6-464E-9F8F-B6C25E524D29}" destId="{043B4D1F-D039-47FE-B7DD-643BD25D400E}" srcOrd="0" destOrd="0" presId="urn:microsoft.com/office/officeart/2005/8/layout/vList2"/>
    <dgm:cxn modelId="{0FD5E74B-9900-4650-870B-C2C45C1A57AE}" type="presOf" srcId="{2CDC9C81-ADE7-4B6F-8A8A-89865EE4381A}" destId="{E81EA17E-4026-4438-9C36-CEBC9C3F1258}" srcOrd="0" destOrd="0" presId="urn:microsoft.com/office/officeart/2005/8/layout/vList2"/>
    <dgm:cxn modelId="{5E71A951-EEF1-4FCE-A82C-9CB52137FAFF}" srcId="{051A6C50-D76E-4076-B537-AF92A8A5C9E7}" destId="{EE616278-BEB6-464E-9F8F-B6C25E524D29}" srcOrd="4" destOrd="0" parTransId="{863876A4-97A9-4E47-BBF6-59FFB6DCBECF}" sibTransId="{52266FA8-2638-469A-AFDD-64457608986B}"/>
    <dgm:cxn modelId="{20C9D852-F393-4B3E-984A-2A6F1E13DCB7}" srcId="{280301F7-0AA0-4685-B559-09C52CBFAD15}" destId="{509EA021-5AFC-43BC-A402-AD888005C190}" srcOrd="4" destOrd="0" parTransId="{F6F30231-0D5A-4C09-9EE6-B5F409A9DA9A}" sibTransId="{A3F706F1-4F7D-444A-A3B6-C9A769C32D5C}"/>
    <dgm:cxn modelId="{8C628553-8F07-446A-9750-4B66819D96E8}" srcId="{EE616278-BEB6-464E-9F8F-B6C25E524D29}" destId="{F07C7BED-F407-4FC1-92B1-407444D74A48}" srcOrd="1" destOrd="0" parTransId="{7CD22404-BCB0-4C94-834E-0A24CFB966F8}" sibTransId="{47526993-F171-4F37-B253-3D7F5E63EC31}"/>
    <dgm:cxn modelId="{D1DC1A8D-D07E-4ABC-BB6F-C83F84A46442}" srcId="{F25D2BF5-5D0E-4275-8073-820CC65962C2}" destId="{0E17C49E-08A0-4C88-B881-6902A4AD4D54}" srcOrd="1" destOrd="0" parTransId="{19E3CD81-3817-4767-8E50-C09A125D2C20}" sibTransId="{306C70AA-4916-4DE9-A8DC-D04FFB2010C1}"/>
    <dgm:cxn modelId="{A3F7058E-E00B-491B-825A-B843BEA09E8E}" srcId="{F25D2BF5-5D0E-4275-8073-820CC65962C2}" destId="{ED880D55-2039-44DE-990C-4987A589593E}" srcOrd="3" destOrd="0" parTransId="{032D3DDC-4EB0-4B5D-8B72-CCA2CC8FBD66}" sibTransId="{26F10C50-46CC-44AD-8A57-945D12FF55C3}"/>
    <dgm:cxn modelId="{CD26C792-19F5-4505-9922-6A632C2383B0}" srcId="{051A6C50-D76E-4076-B537-AF92A8A5C9E7}" destId="{CF355AD4-C606-4B88-87D8-38916626926C}" srcOrd="0" destOrd="0" parTransId="{0D8A9A38-07AF-4623-96E4-F8057AC1C3E5}" sibTransId="{BB1EB38E-C222-4496-96CA-45A4AD6C7BBE}"/>
    <dgm:cxn modelId="{00A07B94-EA75-42D5-9017-06217CD2658A}" srcId="{11E76272-0CB5-4852-917F-7AED1F638741}" destId="{D486BA86-F568-4D7C-AB5D-B575F746907F}" srcOrd="0" destOrd="0" parTransId="{546BA05C-72EA-4BD4-A527-4D81894380A8}" sibTransId="{5AFAF4E5-C845-4148-9286-66F1736996AA}"/>
    <dgm:cxn modelId="{4702309B-1AF9-47C6-816C-4FB034C730E5}" srcId="{280301F7-0AA0-4685-B559-09C52CBFAD15}" destId="{2870BBA0-37BB-449D-819C-031EB5A149E5}" srcOrd="5" destOrd="0" parTransId="{04F09281-54E2-40D3-B75D-0EC4C8B1E0C3}" sibTransId="{94D20E79-A7AD-4F45-AF1D-CE7536A0DD07}"/>
    <dgm:cxn modelId="{0F0B3F9B-F799-4D80-9B7A-752D598B85D7}" srcId="{051A6C50-D76E-4076-B537-AF92A8A5C9E7}" destId="{F25D2BF5-5D0E-4275-8073-820CC65962C2}" srcOrd="1" destOrd="0" parTransId="{A012C13B-A920-405C-BEA9-F8559E1107CD}" sibTransId="{3B123804-0636-4954-80FC-7FAA493CE070}"/>
    <dgm:cxn modelId="{73170B9C-29C1-4987-B251-626FD75B8AD6}" type="presOf" srcId="{D83FF5F7-40AB-4D68-A625-94004040AFD6}" destId="{34767FD8-5628-4E1E-974A-A7A2C10BDFCD}" srcOrd="0" destOrd="0" presId="urn:microsoft.com/office/officeart/2005/8/layout/vList2"/>
    <dgm:cxn modelId="{FD6B93A0-FB90-4E2A-9510-E9A9DAED1302}" type="presOf" srcId="{2870BBA0-37BB-449D-819C-031EB5A149E5}" destId="{FFEFD551-04D1-4DA3-B242-C800E7E14BFA}" srcOrd="0" destOrd="5" presId="urn:microsoft.com/office/officeart/2005/8/layout/vList2"/>
    <dgm:cxn modelId="{BAD31FA2-A910-4B99-95BE-FD493FEAE0CC}" type="presOf" srcId="{D486BA86-F568-4D7C-AB5D-B575F746907F}" destId="{E2EF885D-DDD2-41FB-AAE9-D0FEC7B3B87D}" srcOrd="0" destOrd="0" presId="urn:microsoft.com/office/officeart/2005/8/layout/vList2"/>
    <dgm:cxn modelId="{1FA959A2-7785-4923-8F92-6BE6E1A1570C}" srcId="{280301F7-0AA0-4685-B559-09C52CBFAD15}" destId="{46856CFD-8C3E-4B97-B0EB-7E461EA1275B}" srcOrd="3" destOrd="0" parTransId="{C04B92FA-1F25-4BB1-93AC-DF286EB8689D}" sibTransId="{1B97DCFD-21F0-4053-B7B3-5D0D33F716B6}"/>
    <dgm:cxn modelId="{32B5A7A5-1FF1-4C34-BB86-BE0CC9067D73}" type="presOf" srcId="{1280C19E-6C2E-45A7-9B8F-D1E8C7BC5D19}" destId="{FFEFD551-04D1-4DA3-B242-C800E7E14BFA}" srcOrd="0" destOrd="2" presId="urn:microsoft.com/office/officeart/2005/8/layout/vList2"/>
    <dgm:cxn modelId="{0ADDC2A5-0A1F-49C1-B993-2E0CF57088B7}" type="presOf" srcId="{A0B9C931-D70E-4051-BA0D-64A9D03C3DA2}" destId="{664BECEE-6E25-4045-AEBD-7D25FCFD5A3B}" srcOrd="0" destOrd="2" presId="urn:microsoft.com/office/officeart/2005/8/layout/vList2"/>
    <dgm:cxn modelId="{5509D1A5-8F14-492D-824E-497EFA6179B5}" srcId="{11E76272-0CB5-4852-917F-7AED1F638741}" destId="{1A74AC8D-C82A-449F-ABF9-2039CF3467E8}" srcOrd="2" destOrd="0" parTransId="{88671D92-0B2D-4D44-8F0A-4945FC6E7004}" sibTransId="{F98A128A-E3B3-400C-B085-4DBEFD206CF5}"/>
    <dgm:cxn modelId="{D0EEE5A5-4B5D-490C-AE57-791E2A604B94}" srcId="{CF355AD4-C606-4B88-87D8-38916626926C}" destId="{14B617F9-4857-4067-9A9F-7B8E083E02BF}" srcOrd="1" destOrd="0" parTransId="{C4532608-C98C-496A-8738-3E7AF77D563B}" sibTransId="{F8332BC9-302A-4F8E-BD25-37875F87A25C}"/>
    <dgm:cxn modelId="{F624E6CD-B2EE-4E90-BDAA-3F794AC8777A}" type="presOf" srcId="{CF355AD4-C606-4B88-87D8-38916626926C}" destId="{908FC820-35AC-4C96-98EE-2326DAB5E9C0}" srcOrd="0" destOrd="0" presId="urn:microsoft.com/office/officeart/2005/8/layout/vList2"/>
    <dgm:cxn modelId="{954A3CD2-C507-4642-BA40-20F1EC236527}" srcId="{F25D2BF5-5D0E-4275-8073-820CC65962C2}" destId="{2CDC9C81-ADE7-4B6F-8A8A-89865EE4381A}" srcOrd="0" destOrd="0" parTransId="{D26F71CD-5327-4CC3-8BD9-46420C3700CD}" sibTransId="{B71B7F71-43D2-4C63-9F8B-E02138E6CDA7}"/>
    <dgm:cxn modelId="{1DC0E0D2-60B5-4319-95F9-52583B9AB1C5}" type="presOf" srcId="{ED880D55-2039-44DE-990C-4987A589593E}" destId="{E81EA17E-4026-4438-9C36-CEBC9C3F1258}" srcOrd="0" destOrd="3" presId="urn:microsoft.com/office/officeart/2005/8/layout/vList2"/>
    <dgm:cxn modelId="{E779E1D3-4B6F-4974-A766-D27C3C108BE2}" type="presOf" srcId="{280301F7-0AA0-4685-B559-09C52CBFAD15}" destId="{FFDAB925-6BE4-4681-8CC0-9DE6F1DA28B5}" srcOrd="0" destOrd="0" presId="urn:microsoft.com/office/officeart/2005/8/layout/vList2"/>
    <dgm:cxn modelId="{838F82D6-2C54-46E5-9150-7CE65A7F5EC9}" type="presOf" srcId="{3742986F-4986-456D-8EB9-3C36F3EB3BDF}" destId="{E81EA17E-4026-4438-9C36-CEBC9C3F1258}" srcOrd="0" destOrd="2" presId="urn:microsoft.com/office/officeart/2005/8/layout/vList2"/>
    <dgm:cxn modelId="{875244D8-2201-4BF8-953D-A73C6C582303}" type="presOf" srcId="{11E76272-0CB5-4852-917F-7AED1F638741}" destId="{8453A90D-35D4-43D2-AAEF-DB9E445C9995}" srcOrd="0" destOrd="0" presId="urn:microsoft.com/office/officeart/2005/8/layout/vList2"/>
    <dgm:cxn modelId="{5B126BDF-3BDE-496F-8D0A-B929F9DD10CA}" srcId="{EE616278-BEB6-464E-9F8F-B6C25E524D29}" destId="{A0B9C931-D70E-4051-BA0D-64A9D03C3DA2}" srcOrd="2" destOrd="0" parTransId="{3567B0D1-80CF-4B20-9D50-EAE037B686AD}" sibTransId="{9AAF0DDF-F6C0-48C1-AD9A-5C2E95D8F92E}"/>
    <dgm:cxn modelId="{1DD089E7-0F1D-478B-9AF0-A7E739DF6C03}" srcId="{280301F7-0AA0-4685-B559-09C52CBFAD15}" destId="{F90FD37A-44D7-46F1-A253-EF197A85C7B4}" srcOrd="1" destOrd="0" parTransId="{62D9D44A-C96B-4FFC-8253-0AC40CBC5679}" sibTransId="{5EABACF4-FAEE-49FB-9A84-0444DFEB20B9}"/>
    <dgm:cxn modelId="{E1E0E5E9-ED59-4FDB-B0CE-BDA34067EB2F}" type="presOf" srcId="{F25D2BF5-5D0E-4275-8073-820CC65962C2}" destId="{7243F82E-D1AA-49E2-B027-94DCD4D436A6}" srcOrd="0" destOrd="0" presId="urn:microsoft.com/office/officeart/2005/8/layout/vList2"/>
    <dgm:cxn modelId="{633939F7-91A4-4D7C-94CE-ABAE7618CB62}" srcId="{11E76272-0CB5-4852-917F-7AED1F638741}" destId="{1D3A933B-B972-4018-B0EE-B6F8F0239B69}" srcOrd="1" destOrd="0" parTransId="{36A83452-C593-4C2F-AB81-DE6C37763DBD}" sibTransId="{6E77C8E1-30A6-4F52-A8B7-DFD934788B3B}"/>
    <dgm:cxn modelId="{865E42FF-CCC7-4FB0-A8E3-4F07295DDF4A}" srcId="{280301F7-0AA0-4685-B559-09C52CBFAD15}" destId="{1280C19E-6C2E-45A7-9B8F-D1E8C7BC5D19}" srcOrd="2" destOrd="0" parTransId="{36798C31-3F26-40B5-9C3C-B5BC2472348C}" sibTransId="{EBE7E353-E6E7-404F-8FC9-89F283FC974C}"/>
    <dgm:cxn modelId="{77617817-7EF6-4E49-A122-DE3ECE65AC29}" type="presParOf" srcId="{D0466B84-383A-4101-A4CF-667B11F6561E}" destId="{908FC820-35AC-4C96-98EE-2326DAB5E9C0}" srcOrd="0" destOrd="0" presId="urn:microsoft.com/office/officeart/2005/8/layout/vList2"/>
    <dgm:cxn modelId="{48362457-6C74-4F1B-BE9B-0BB0CD2BDF8C}" type="presParOf" srcId="{D0466B84-383A-4101-A4CF-667B11F6561E}" destId="{34767FD8-5628-4E1E-974A-A7A2C10BDFCD}" srcOrd="1" destOrd="0" presId="urn:microsoft.com/office/officeart/2005/8/layout/vList2"/>
    <dgm:cxn modelId="{9161F7F5-91BD-4EDF-944B-3B1888DB2A7C}" type="presParOf" srcId="{D0466B84-383A-4101-A4CF-667B11F6561E}" destId="{7243F82E-D1AA-49E2-B027-94DCD4D436A6}" srcOrd="2" destOrd="0" presId="urn:microsoft.com/office/officeart/2005/8/layout/vList2"/>
    <dgm:cxn modelId="{21DE08E6-3918-4E02-BAD6-B67A2BF1C6EE}" type="presParOf" srcId="{D0466B84-383A-4101-A4CF-667B11F6561E}" destId="{E81EA17E-4026-4438-9C36-CEBC9C3F1258}" srcOrd="3" destOrd="0" presId="urn:microsoft.com/office/officeart/2005/8/layout/vList2"/>
    <dgm:cxn modelId="{A8C59C2B-3AC0-4CD1-8063-DAE69CD91608}" type="presParOf" srcId="{D0466B84-383A-4101-A4CF-667B11F6561E}" destId="{8453A90D-35D4-43D2-AAEF-DB9E445C9995}" srcOrd="4" destOrd="0" presId="urn:microsoft.com/office/officeart/2005/8/layout/vList2"/>
    <dgm:cxn modelId="{9D24AA0A-738E-41D2-8394-FBC7B2CFF1B3}" type="presParOf" srcId="{D0466B84-383A-4101-A4CF-667B11F6561E}" destId="{E2EF885D-DDD2-41FB-AAE9-D0FEC7B3B87D}" srcOrd="5" destOrd="0" presId="urn:microsoft.com/office/officeart/2005/8/layout/vList2"/>
    <dgm:cxn modelId="{09A256D5-341E-487C-A730-5B7A40349F81}" type="presParOf" srcId="{D0466B84-383A-4101-A4CF-667B11F6561E}" destId="{FFDAB925-6BE4-4681-8CC0-9DE6F1DA28B5}" srcOrd="6" destOrd="0" presId="urn:microsoft.com/office/officeart/2005/8/layout/vList2"/>
    <dgm:cxn modelId="{A4FE0CC1-75CB-4889-A2F2-3CEB5FF87097}" type="presParOf" srcId="{D0466B84-383A-4101-A4CF-667B11F6561E}" destId="{FFEFD551-04D1-4DA3-B242-C800E7E14BFA}" srcOrd="7" destOrd="0" presId="urn:microsoft.com/office/officeart/2005/8/layout/vList2"/>
    <dgm:cxn modelId="{1035FD3F-B58A-4FB4-AAE7-CF766D781D06}" type="presParOf" srcId="{D0466B84-383A-4101-A4CF-667B11F6561E}" destId="{043B4D1F-D039-47FE-B7DD-643BD25D400E}" srcOrd="8" destOrd="0" presId="urn:microsoft.com/office/officeart/2005/8/layout/vList2"/>
    <dgm:cxn modelId="{9F719EDC-E179-4F62-B653-EAED549B04BA}" type="presParOf" srcId="{D0466B84-383A-4101-A4CF-667B11F6561E}" destId="{664BECEE-6E25-4045-AEBD-7D25FCFD5A3B}"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C175B98-93F4-4D7C-BB95-1514AB879CD5}">
      <dsp:nvSpPr>
        <dsp:cNvPr id="0" name=""/>
        <dsp:cNvSpPr/>
      </dsp:nvSpPr>
      <dsp:spPr>
        <a:xfrm>
          <a:off x="1164339" y="870618"/>
          <a:ext cx="726709" cy="641093"/>
        </a:xfrm>
        <a:prstGeom prst="rect">
          <a:avLst/>
        </a:prstGeom>
        <a:blipFill>
          <a:blip xmlns:r="http://schemas.openxmlformats.org/officeDocument/2006/relationships" r:embed="rId1"/>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35606" y="2695306"/>
        <a:ext cx="2981250" cy="720000"/>
      </dsp:txXfrm>
    </dsp:sp>
    <dsp:sp modelId="{BCD8CDD9-0C56-4401-ADB1-8B48DAB2C96F}">
      <dsp:nvSpPr>
        <dsp:cNvPr id="0" name=""/>
        <dsp:cNvSpPr/>
      </dsp:nvSpPr>
      <dsp:spPr>
        <a:xfrm>
          <a:off x="3717716" y="177932"/>
          <a:ext cx="2622967" cy="2348055"/>
        </a:xfrm>
        <a:prstGeom prst="ellips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B4CA7C4-FCA1-4127-B20A-2A5C031A3CF4}">
      <dsp:nvSpPr>
        <dsp:cNvPr id="0" name=""/>
        <dsp:cNvSpPr/>
      </dsp:nvSpPr>
      <dsp:spPr>
        <a:xfrm>
          <a:off x="4155441" y="513026"/>
          <a:ext cx="1747517" cy="160480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E6FE37A-5DB0-4899-9FCB-0CE39BC185F8}">
      <dsp:nvSpPr>
        <dsp:cNvPr id="0" name=""/>
        <dsp:cNvSpPr/>
      </dsp:nvSpPr>
      <dsp:spPr>
        <a:xfrm>
          <a:off x="3538574" y="282767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3538574" y="2827679"/>
        <a:ext cx="2981250" cy="720000"/>
      </dsp:txXfrm>
    </dsp:sp>
    <dsp:sp modelId="{FF93E135-77D6-48A0-8871-9BC93D705D06}">
      <dsp:nvSpPr>
        <dsp:cNvPr id="0" name=""/>
        <dsp:cNvSpPr/>
      </dsp:nvSpPr>
      <dsp:spPr>
        <a:xfrm>
          <a:off x="7622887" y="310305"/>
          <a:ext cx="1818562" cy="1818562"/>
        </a:xfrm>
        <a:prstGeom prst="ellipse">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7041543" y="2695306"/>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1643E-54C3-4EC2-815C-70F3F39C267F}">
      <dsp:nvSpPr>
        <dsp:cNvPr id="0" name=""/>
        <dsp:cNvSpPr/>
      </dsp:nvSpPr>
      <dsp:spPr>
        <a:xfrm>
          <a:off x="1783" y="220733"/>
          <a:ext cx="1415023" cy="84901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Light</a:t>
          </a:r>
        </a:p>
      </dsp:txBody>
      <dsp:txXfrm>
        <a:off x="1783" y="220733"/>
        <a:ext cx="1415023" cy="849014"/>
      </dsp:txXfrm>
    </dsp:sp>
    <dsp:sp modelId="{08F3F6E7-40E0-424D-9D21-D87822820B12}">
      <dsp:nvSpPr>
        <dsp:cNvPr id="0" name=""/>
        <dsp:cNvSpPr/>
      </dsp:nvSpPr>
      <dsp:spPr>
        <a:xfrm>
          <a:off x="1558309" y="220733"/>
          <a:ext cx="1415023" cy="849014"/>
        </a:xfrm>
        <a:prstGeom prst="rect">
          <a:avLst/>
        </a:prstGeom>
        <a:solidFill>
          <a:schemeClr val="accent2">
            <a:hueOff val="-1478841"/>
            <a:satOff val="6551"/>
            <a:lumOff val="-24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Heat | Temperature</a:t>
          </a:r>
        </a:p>
      </dsp:txBody>
      <dsp:txXfrm>
        <a:off x="1558309" y="220733"/>
        <a:ext cx="1415023" cy="849014"/>
      </dsp:txXfrm>
    </dsp:sp>
    <dsp:sp modelId="{B20FB5ED-189B-47D3-9D3D-5F7665C8E041}">
      <dsp:nvSpPr>
        <dsp:cNvPr id="0" name=""/>
        <dsp:cNvSpPr/>
      </dsp:nvSpPr>
      <dsp:spPr>
        <a:xfrm>
          <a:off x="3103148" y="220733"/>
          <a:ext cx="1415023" cy="849014"/>
        </a:xfrm>
        <a:prstGeom prst="rect">
          <a:avLst/>
        </a:prstGeom>
        <a:solidFill>
          <a:schemeClr val="accent2">
            <a:hueOff val="-2957682"/>
            <a:satOff val="13103"/>
            <a:lumOff val="-481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Position</a:t>
          </a:r>
        </a:p>
      </dsp:txBody>
      <dsp:txXfrm>
        <a:off x="3103148" y="220733"/>
        <a:ext cx="1415023" cy="849014"/>
      </dsp:txXfrm>
    </dsp:sp>
    <dsp:sp modelId="{F53DDA86-A29F-44DD-AF1A-FC9F8CBA4B5B}">
      <dsp:nvSpPr>
        <dsp:cNvPr id="0" name=""/>
        <dsp:cNvSpPr/>
      </dsp:nvSpPr>
      <dsp:spPr>
        <a:xfrm>
          <a:off x="4671362" y="220733"/>
          <a:ext cx="1415023" cy="849014"/>
        </a:xfrm>
        <a:prstGeom prst="rect">
          <a:avLst/>
        </a:prstGeom>
        <a:solidFill>
          <a:schemeClr val="accent2">
            <a:hueOff val="-4436523"/>
            <a:satOff val="19654"/>
            <a:lumOff val="-722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Force | Pressure</a:t>
          </a:r>
        </a:p>
      </dsp:txBody>
      <dsp:txXfrm>
        <a:off x="4671362" y="220733"/>
        <a:ext cx="1415023" cy="849014"/>
      </dsp:txXfrm>
    </dsp:sp>
    <dsp:sp modelId="{B9EDE3C0-211F-4D23-94A8-729CE4402864}">
      <dsp:nvSpPr>
        <dsp:cNvPr id="0" name=""/>
        <dsp:cNvSpPr/>
      </dsp:nvSpPr>
      <dsp:spPr>
        <a:xfrm>
          <a:off x="1783" y="1211250"/>
          <a:ext cx="1415023" cy="849014"/>
        </a:xfrm>
        <a:prstGeom prst="rect">
          <a:avLst/>
        </a:prstGeom>
        <a:solidFill>
          <a:schemeClr val="accent2">
            <a:hueOff val="-5915365"/>
            <a:satOff val="26205"/>
            <a:lumOff val="-96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Speed</a:t>
          </a:r>
        </a:p>
      </dsp:txBody>
      <dsp:txXfrm>
        <a:off x="1783" y="1211250"/>
        <a:ext cx="1415023" cy="849014"/>
      </dsp:txXfrm>
    </dsp:sp>
    <dsp:sp modelId="{A6C81840-ACF8-4B92-B62E-8CED4A37DAA2}">
      <dsp:nvSpPr>
        <dsp:cNvPr id="0" name=""/>
        <dsp:cNvSpPr/>
      </dsp:nvSpPr>
      <dsp:spPr>
        <a:xfrm>
          <a:off x="1558309" y="1211250"/>
          <a:ext cx="1415023" cy="849014"/>
        </a:xfrm>
        <a:prstGeom prst="rect">
          <a:avLst/>
        </a:prstGeom>
        <a:solidFill>
          <a:schemeClr val="accent2">
            <a:hueOff val="-7394206"/>
            <a:satOff val="32756"/>
            <a:lumOff val="-12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Sound</a:t>
          </a:r>
        </a:p>
      </dsp:txBody>
      <dsp:txXfrm>
        <a:off x="1558309" y="1211250"/>
        <a:ext cx="1415023" cy="849014"/>
      </dsp:txXfrm>
    </dsp:sp>
    <dsp:sp modelId="{D182134B-F46B-4864-8F9E-F38A8A7D6061}">
      <dsp:nvSpPr>
        <dsp:cNvPr id="0" name=""/>
        <dsp:cNvSpPr/>
      </dsp:nvSpPr>
      <dsp:spPr>
        <a:xfrm>
          <a:off x="3114836" y="1211250"/>
          <a:ext cx="1415023" cy="849014"/>
        </a:xfrm>
        <a:prstGeom prst="rect">
          <a:avLst/>
        </a:prstGeom>
        <a:solidFill>
          <a:schemeClr val="accent2">
            <a:hueOff val="-8873047"/>
            <a:satOff val="39308"/>
            <a:lumOff val="-1445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Movement</a:t>
          </a:r>
        </a:p>
      </dsp:txBody>
      <dsp:txXfrm>
        <a:off x="3114836" y="1211250"/>
        <a:ext cx="1415023" cy="849014"/>
      </dsp:txXfrm>
    </dsp:sp>
    <dsp:sp modelId="{7FACA0CB-E130-4907-B438-C0E1F63AF2EB}">
      <dsp:nvSpPr>
        <dsp:cNvPr id="0" name=""/>
        <dsp:cNvSpPr/>
      </dsp:nvSpPr>
      <dsp:spPr>
        <a:xfrm>
          <a:off x="4671362" y="1211250"/>
          <a:ext cx="1415023" cy="849014"/>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Chemical Presence</a:t>
          </a:r>
        </a:p>
      </dsp:txBody>
      <dsp:txXfrm>
        <a:off x="4671362" y="1211250"/>
        <a:ext cx="1415023" cy="849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DA24-2730-4BA1-8D20-6EDD50378DAB}">
      <dsp:nvSpPr>
        <dsp:cNvPr id="0" name=""/>
        <dsp:cNvSpPr/>
      </dsp:nvSpPr>
      <dsp:spPr>
        <a:xfrm>
          <a:off x="692139" y="1176"/>
          <a:ext cx="1476010" cy="118080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335568-0D11-4555-844C-47DCD61190E5}">
      <dsp:nvSpPr>
        <dsp:cNvPr id="0" name=""/>
        <dsp:cNvSpPr/>
      </dsp:nvSpPr>
      <dsp:spPr>
        <a:xfrm>
          <a:off x="824980" y="1063903"/>
          <a:ext cx="1313649" cy="413282"/>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Non – volatile memory</a:t>
          </a:r>
        </a:p>
      </dsp:txBody>
      <dsp:txXfrm>
        <a:off x="824980" y="1063903"/>
        <a:ext cx="1313649" cy="413282"/>
      </dsp:txXfrm>
    </dsp:sp>
    <dsp:sp modelId="{51536C4A-E6E7-4098-A21B-63D625295E9F}">
      <dsp:nvSpPr>
        <dsp:cNvPr id="0" name=""/>
        <dsp:cNvSpPr/>
      </dsp:nvSpPr>
      <dsp:spPr>
        <a:xfrm>
          <a:off x="2315751" y="1176"/>
          <a:ext cx="1476010" cy="1180808"/>
        </a:xfrm>
        <a:prstGeom prst="rect">
          <a:avLst/>
        </a:prstGeom>
        <a:blipFill>
          <a:blip xmlns:r="http://schemas.openxmlformats.org/officeDocument/2006/relationships" r:embed="rId2"/>
          <a:srcRect/>
          <a:stretch>
            <a:fillRect l="-30000" r="-30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80F2B4-59F7-4F1A-A3CC-B313907B9C05}">
      <dsp:nvSpPr>
        <dsp:cNvPr id="0" name=""/>
        <dsp:cNvSpPr/>
      </dsp:nvSpPr>
      <dsp:spPr>
        <a:xfrm>
          <a:off x="2448592" y="1063903"/>
          <a:ext cx="1313649" cy="413282"/>
        </a:xfrm>
        <a:prstGeom prst="wedgeRectCallout">
          <a:avLst>
            <a:gd name="adj1" fmla="val 20250"/>
            <a:gd name="adj2" fmla="val -60700"/>
          </a:avLst>
        </a:prstGeom>
        <a:solidFill>
          <a:schemeClr val="accent2">
            <a:hueOff val="-1725315"/>
            <a:satOff val="7643"/>
            <a:lumOff val="-281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DAC</a:t>
          </a:r>
        </a:p>
      </dsp:txBody>
      <dsp:txXfrm>
        <a:off x="2448592" y="1063903"/>
        <a:ext cx="1313649" cy="413282"/>
      </dsp:txXfrm>
    </dsp:sp>
    <dsp:sp modelId="{1648D78E-DCA7-4BC5-890F-C1130CB697C7}">
      <dsp:nvSpPr>
        <dsp:cNvPr id="0" name=""/>
        <dsp:cNvSpPr/>
      </dsp:nvSpPr>
      <dsp:spPr>
        <a:xfrm>
          <a:off x="3939363" y="1176"/>
          <a:ext cx="1476010" cy="118080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AF61D9-4C10-4EA6-B53E-5BCE5447FAA9}">
      <dsp:nvSpPr>
        <dsp:cNvPr id="0" name=""/>
        <dsp:cNvSpPr/>
      </dsp:nvSpPr>
      <dsp:spPr>
        <a:xfrm>
          <a:off x="4072203" y="1063903"/>
          <a:ext cx="1313649" cy="413282"/>
        </a:xfrm>
        <a:prstGeom prst="wedgeRectCallout">
          <a:avLst>
            <a:gd name="adj1" fmla="val 20250"/>
            <a:gd name="adj2" fmla="val -60700"/>
          </a:avLst>
        </a:prstGeom>
        <a:solidFill>
          <a:schemeClr val="accent2">
            <a:hueOff val="-3450629"/>
            <a:satOff val="15286"/>
            <a:lumOff val="-56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ADC</a:t>
          </a:r>
        </a:p>
      </dsp:txBody>
      <dsp:txXfrm>
        <a:off x="4072203" y="1063903"/>
        <a:ext cx="1313649" cy="413282"/>
      </dsp:txXfrm>
    </dsp:sp>
    <dsp:sp modelId="{9B0EA26F-7851-4F1A-81FA-220610A5D0BA}">
      <dsp:nvSpPr>
        <dsp:cNvPr id="0" name=""/>
        <dsp:cNvSpPr/>
      </dsp:nvSpPr>
      <dsp:spPr>
        <a:xfrm>
          <a:off x="5562974" y="1176"/>
          <a:ext cx="1476010" cy="1180808"/>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E5087C-172B-4F79-B041-D702E4FFD0DF}">
      <dsp:nvSpPr>
        <dsp:cNvPr id="0" name=""/>
        <dsp:cNvSpPr/>
      </dsp:nvSpPr>
      <dsp:spPr>
        <a:xfrm>
          <a:off x="5695815" y="1063903"/>
          <a:ext cx="1313649" cy="413282"/>
        </a:xfrm>
        <a:prstGeom prst="wedgeRectCallout">
          <a:avLst>
            <a:gd name="adj1" fmla="val 20250"/>
            <a:gd name="adj2" fmla="val -60700"/>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UART</a:t>
          </a:r>
        </a:p>
      </dsp:txBody>
      <dsp:txXfrm>
        <a:off x="5695815" y="1063903"/>
        <a:ext cx="1313649" cy="413282"/>
      </dsp:txXfrm>
    </dsp:sp>
    <dsp:sp modelId="{F0C904A5-1FCE-4816-8738-CC06DA1D4AF1}">
      <dsp:nvSpPr>
        <dsp:cNvPr id="0" name=""/>
        <dsp:cNvSpPr/>
      </dsp:nvSpPr>
      <dsp:spPr>
        <a:xfrm>
          <a:off x="1503945" y="1624788"/>
          <a:ext cx="1476010" cy="1180808"/>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FF537A-D999-444D-BEC9-35CA3E1318D5}">
      <dsp:nvSpPr>
        <dsp:cNvPr id="0" name=""/>
        <dsp:cNvSpPr/>
      </dsp:nvSpPr>
      <dsp:spPr>
        <a:xfrm>
          <a:off x="1636786" y="2687515"/>
          <a:ext cx="1313649" cy="413282"/>
        </a:xfrm>
        <a:prstGeom prst="wedgeRectCallout">
          <a:avLst>
            <a:gd name="adj1" fmla="val 20250"/>
            <a:gd name="adj2" fmla="val -60700"/>
          </a:avLst>
        </a:prstGeom>
        <a:solidFill>
          <a:schemeClr val="accent2">
            <a:hueOff val="-6901259"/>
            <a:satOff val="30573"/>
            <a:lumOff val="-11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Interrupt Controller</a:t>
          </a:r>
          <a:r>
            <a:rPr lang="el-GR" sz="900" kern="1200"/>
            <a:t>(</a:t>
          </a:r>
          <a:r>
            <a:rPr lang="en-US" sz="900" kern="1200"/>
            <a:t>WIC,PIC etc.)</a:t>
          </a:r>
        </a:p>
      </dsp:txBody>
      <dsp:txXfrm>
        <a:off x="1636786" y="2687515"/>
        <a:ext cx="1313649" cy="413282"/>
      </dsp:txXfrm>
    </dsp:sp>
    <dsp:sp modelId="{9427A74E-FD66-4F05-A292-B8F314AA3304}">
      <dsp:nvSpPr>
        <dsp:cNvPr id="0" name=""/>
        <dsp:cNvSpPr/>
      </dsp:nvSpPr>
      <dsp:spPr>
        <a:xfrm>
          <a:off x="3127557" y="1624788"/>
          <a:ext cx="1476010" cy="1180808"/>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67000" r="-6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1163FD-3DEC-4A55-A4B7-1241C0F64C42}">
      <dsp:nvSpPr>
        <dsp:cNvPr id="0" name=""/>
        <dsp:cNvSpPr/>
      </dsp:nvSpPr>
      <dsp:spPr>
        <a:xfrm>
          <a:off x="3260398" y="2687515"/>
          <a:ext cx="1313649" cy="413282"/>
        </a:xfrm>
        <a:prstGeom prst="wedgeRectCallout">
          <a:avLst>
            <a:gd name="adj1" fmla="val 20250"/>
            <a:gd name="adj2" fmla="val -60700"/>
          </a:avLst>
        </a:prstGeom>
        <a:solidFill>
          <a:schemeClr val="accent2">
            <a:hueOff val="-8626573"/>
            <a:satOff val="38216"/>
            <a:lumOff val="-140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err="1"/>
            <a:t>Counters|Timers</a:t>
          </a:r>
          <a:r>
            <a:rPr lang="en-US" sz="900" kern="1200"/>
            <a:t> </a:t>
          </a:r>
        </a:p>
      </dsp:txBody>
      <dsp:txXfrm>
        <a:off x="3260398" y="2687515"/>
        <a:ext cx="1313649" cy="413282"/>
      </dsp:txXfrm>
    </dsp:sp>
    <dsp:sp modelId="{7640D4EC-41CF-4262-97C7-22968AB93E5D}">
      <dsp:nvSpPr>
        <dsp:cNvPr id="0" name=""/>
        <dsp:cNvSpPr/>
      </dsp:nvSpPr>
      <dsp:spPr>
        <a:xfrm>
          <a:off x="4751168" y="1624788"/>
          <a:ext cx="1476010" cy="1180808"/>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7000" b="-1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707DA3-DE42-4E13-A096-03FE858533A8}">
      <dsp:nvSpPr>
        <dsp:cNvPr id="0" name=""/>
        <dsp:cNvSpPr/>
      </dsp:nvSpPr>
      <dsp:spPr>
        <a:xfrm>
          <a:off x="4884009" y="2687515"/>
          <a:ext cx="1313649" cy="413282"/>
        </a:xfrm>
        <a:prstGeom prst="wedgeRectCallout">
          <a:avLst>
            <a:gd name="adj1" fmla="val 20250"/>
            <a:gd name="adj2" fmla="val -60700"/>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RF-CMOS components</a:t>
          </a:r>
        </a:p>
      </dsp:txBody>
      <dsp:txXfrm>
        <a:off x="4884009" y="2687515"/>
        <a:ext cx="1313649" cy="4132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3F400-A370-44F6-B54B-050302C47C43}">
      <dsp:nvSpPr>
        <dsp:cNvPr id="0" name=""/>
        <dsp:cNvSpPr/>
      </dsp:nvSpPr>
      <dsp:spPr>
        <a:xfrm>
          <a:off x="0" y="20782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68D655-4F2E-4A98-BD38-6A6A9228B851}">
      <dsp:nvSpPr>
        <dsp:cNvPr id="0" name=""/>
        <dsp:cNvSpPr/>
      </dsp:nvSpPr>
      <dsp:spPr>
        <a:xfrm>
          <a:off x="386556" y="118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Networked Sensor Characteristics	</a:t>
          </a:r>
        </a:p>
      </dsp:txBody>
      <dsp:txXfrm>
        <a:off x="406731" y="21362"/>
        <a:ext cx="5371437" cy="372930"/>
      </dsp:txXfrm>
    </dsp:sp>
    <dsp:sp modelId="{465C2255-BF13-42BA-9B00-810B28564723}">
      <dsp:nvSpPr>
        <dsp:cNvPr id="0" name=""/>
        <dsp:cNvSpPr/>
      </dsp:nvSpPr>
      <dsp:spPr>
        <a:xfrm>
          <a:off x="0" y="84286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F090B-D8A1-47A8-AC00-3498482E427C}">
      <dsp:nvSpPr>
        <dsp:cNvPr id="0" name=""/>
        <dsp:cNvSpPr/>
      </dsp:nvSpPr>
      <dsp:spPr>
        <a:xfrm>
          <a:off x="386556" y="63622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Demo of my design</a:t>
          </a:r>
        </a:p>
      </dsp:txBody>
      <dsp:txXfrm>
        <a:off x="406731" y="656402"/>
        <a:ext cx="5371437" cy="372930"/>
      </dsp:txXfrm>
    </dsp:sp>
    <dsp:sp modelId="{3FBC6FD2-1157-4335-BC99-75FD1F180C66}">
      <dsp:nvSpPr>
        <dsp:cNvPr id="0" name=""/>
        <dsp:cNvSpPr/>
      </dsp:nvSpPr>
      <dsp:spPr>
        <a:xfrm>
          <a:off x="0" y="147790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CEF410-9523-4310-9C41-D1D5C2E141DA}">
      <dsp:nvSpPr>
        <dsp:cNvPr id="0" name=""/>
        <dsp:cNvSpPr/>
      </dsp:nvSpPr>
      <dsp:spPr>
        <a:xfrm>
          <a:off x="386556" y="127126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Example Design Point	</a:t>
          </a:r>
        </a:p>
      </dsp:txBody>
      <dsp:txXfrm>
        <a:off x="406731" y="1291442"/>
        <a:ext cx="5371437" cy="372930"/>
      </dsp:txXfrm>
    </dsp:sp>
    <dsp:sp modelId="{B43AB80F-B013-46EC-9C7C-475EBBE33EAA}">
      <dsp:nvSpPr>
        <dsp:cNvPr id="0" name=""/>
        <dsp:cNvSpPr/>
      </dsp:nvSpPr>
      <dsp:spPr>
        <a:xfrm>
          <a:off x="0" y="211294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D76BB5-557B-4073-9F79-AB70D57979D9}">
      <dsp:nvSpPr>
        <dsp:cNvPr id="0" name=""/>
        <dsp:cNvSpPr/>
      </dsp:nvSpPr>
      <dsp:spPr>
        <a:xfrm>
          <a:off x="386556" y="190630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Tiny Micro-threading Operating System (</a:t>
          </a:r>
          <a:r>
            <a:rPr lang="en-US" sz="1400" kern="1200" err="1"/>
            <a:t>TinyOS</a:t>
          </a:r>
          <a:r>
            <a:rPr lang="en-US" sz="1400" kern="1200"/>
            <a:t>)</a:t>
          </a:r>
        </a:p>
      </dsp:txBody>
      <dsp:txXfrm>
        <a:off x="406731" y="1926482"/>
        <a:ext cx="5371437" cy="372930"/>
      </dsp:txXfrm>
    </dsp:sp>
    <dsp:sp modelId="{5F116ADE-54D8-4104-8A01-169B8E9BFC60}">
      <dsp:nvSpPr>
        <dsp:cNvPr id="0" name=""/>
        <dsp:cNvSpPr/>
      </dsp:nvSpPr>
      <dsp:spPr>
        <a:xfrm>
          <a:off x="0" y="2747987"/>
          <a:ext cx="7731125"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5D9F4-1B5C-4F01-BC02-3366D0BC53FC}">
      <dsp:nvSpPr>
        <dsp:cNvPr id="0" name=""/>
        <dsp:cNvSpPr/>
      </dsp:nvSpPr>
      <dsp:spPr>
        <a:xfrm>
          <a:off x="386556" y="2541347"/>
          <a:ext cx="541178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553" tIns="0" rIns="204553" bIns="0" numCol="1" spcCol="1270" anchor="ctr" anchorCtr="0">
          <a:noAutofit/>
        </a:bodyPr>
        <a:lstStyle/>
        <a:p>
          <a:pPr marL="0" lvl="0" indent="0" algn="l" defTabSz="622300">
            <a:lnSpc>
              <a:spcPct val="90000"/>
            </a:lnSpc>
            <a:spcBef>
              <a:spcPct val="0"/>
            </a:spcBef>
            <a:spcAft>
              <a:spcPct val="35000"/>
            </a:spcAft>
            <a:buNone/>
          </a:pPr>
          <a:r>
            <a:rPr lang="en-US" sz="1400" kern="1200"/>
            <a:t>Evaluation &amp; Related Work &amp; Architectural Implications</a:t>
          </a:r>
        </a:p>
      </dsp:txBody>
      <dsp:txXfrm>
        <a:off x="406731" y="2561522"/>
        <a:ext cx="5371437" cy="372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FC820-35AC-4C96-98EE-2326DAB5E9C0}">
      <dsp:nvSpPr>
        <dsp:cNvPr id="0" name=""/>
        <dsp:cNvSpPr/>
      </dsp:nvSpPr>
      <dsp:spPr>
        <a:xfrm>
          <a:off x="0" y="63542"/>
          <a:ext cx="7729729" cy="372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Small physical size and low power consumption</a:t>
          </a:r>
        </a:p>
      </dsp:txBody>
      <dsp:txXfrm>
        <a:off x="18162" y="81704"/>
        <a:ext cx="7693405" cy="335736"/>
      </dsp:txXfrm>
    </dsp:sp>
    <dsp:sp modelId="{34767FD8-5628-4E1E-974A-A7A2C10BDFCD}">
      <dsp:nvSpPr>
        <dsp:cNvPr id="0" name=""/>
        <dsp:cNvSpPr/>
      </dsp:nvSpPr>
      <dsp:spPr>
        <a:xfrm>
          <a:off x="0" y="435602"/>
          <a:ext cx="7729729" cy="30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size and power constrain</a:t>
          </a:r>
          <a:r>
            <a:rPr lang="el-GR" sz="800" kern="1200"/>
            <a:t> </a:t>
          </a:r>
          <a:r>
            <a:rPr lang="en-US" sz="800" kern="1200"/>
            <a:t>the processing, storage, and interconnect capability of the</a:t>
          </a:r>
          <a:r>
            <a:rPr lang="el-GR" sz="800" kern="1200"/>
            <a:t> </a:t>
          </a:r>
          <a:r>
            <a:rPr lang="en-US" sz="800" kern="1200"/>
            <a:t>basic device</a:t>
          </a:r>
        </a:p>
        <a:p>
          <a:pPr marL="57150" lvl="1" indent="-57150" algn="l" defTabSz="355600">
            <a:lnSpc>
              <a:spcPct val="90000"/>
            </a:lnSpc>
            <a:spcBef>
              <a:spcPct val="0"/>
            </a:spcBef>
            <a:spcAft>
              <a:spcPct val="20000"/>
            </a:spcAft>
            <a:buChar char="•"/>
          </a:pPr>
          <a:r>
            <a:rPr lang="en-US" sz="800" kern="1200"/>
            <a:t>the software must make efficient use of processor and memory while enabling low power communication</a:t>
          </a:r>
        </a:p>
      </dsp:txBody>
      <dsp:txXfrm>
        <a:off x="0" y="435602"/>
        <a:ext cx="7729729" cy="304290"/>
      </dsp:txXfrm>
    </dsp:sp>
    <dsp:sp modelId="{7243F82E-D1AA-49E2-B027-94DCD4D436A6}">
      <dsp:nvSpPr>
        <dsp:cNvPr id="0" name=""/>
        <dsp:cNvSpPr/>
      </dsp:nvSpPr>
      <dsp:spPr>
        <a:xfrm>
          <a:off x="0" y="739892"/>
          <a:ext cx="7729729" cy="372060"/>
        </a:xfrm>
        <a:prstGeom prst="roundRect">
          <a:avLst/>
        </a:prstGeom>
        <a:solidFill>
          <a:schemeClr val="accent3">
            <a:hueOff val="777139"/>
            <a:satOff val="-11497"/>
            <a:lumOff val="215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Concurrency-intensive operation</a:t>
          </a:r>
        </a:p>
      </dsp:txBody>
      <dsp:txXfrm>
        <a:off x="18162" y="758054"/>
        <a:ext cx="7693405" cy="335736"/>
      </dsp:txXfrm>
    </dsp:sp>
    <dsp:sp modelId="{E81EA17E-4026-4438-9C36-CEBC9C3F1258}">
      <dsp:nvSpPr>
        <dsp:cNvPr id="0" name=""/>
        <dsp:cNvSpPr/>
      </dsp:nvSpPr>
      <dsp:spPr>
        <a:xfrm>
          <a:off x="0" y="1111952"/>
          <a:ext cx="772972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Main mode -&gt; information flow form node to node with modest processing on-the-fly</a:t>
          </a:r>
        </a:p>
        <a:p>
          <a:pPr marL="57150" lvl="1" indent="-57150" algn="l" defTabSz="355600">
            <a:lnSpc>
              <a:spcPct val="90000"/>
            </a:lnSpc>
            <a:spcBef>
              <a:spcPct val="0"/>
            </a:spcBef>
            <a:spcAft>
              <a:spcPct val="20000"/>
            </a:spcAft>
            <a:buChar char="•"/>
          </a:pPr>
          <a:r>
            <a:rPr lang="en-US" sz="800" kern="1200"/>
            <a:t>This should happen simultaneously </a:t>
          </a:r>
          <a:r>
            <a:rPr lang="el-GR" sz="800" kern="1200"/>
            <a:t>(</a:t>
          </a:r>
          <a:r>
            <a:rPr lang="en-US" sz="800" kern="1200"/>
            <a:t>e.g., in</a:t>
          </a:r>
          <a:r>
            <a:rPr lang="el-GR" sz="800" kern="1200"/>
            <a:t> </a:t>
          </a:r>
          <a:r>
            <a:rPr lang="en-US" sz="800" kern="1200"/>
            <a:t>notes multi-hop and bridging problem)</a:t>
          </a:r>
        </a:p>
        <a:p>
          <a:pPr marL="57150" lvl="1" indent="-57150" algn="l" defTabSz="355600">
            <a:lnSpc>
              <a:spcPct val="90000"/>
            </a:lnSpc>
            <a:spcBef>
              <a:spcPct val="0"/>
            </a:spcBef>
            <a:spcAft>
              <a:spcPct val="20000"/>
            </a:spcAft>
            <a:buChar char="•"/>
          </a:pPr>
          <a:r>
            <a:rPr lang="en-US" sz="800" kern="1200"/>
            <a:t>Each of the flow generally involve many low-level events interleaved with higher-level processing</a:t>
          </a:r>
        </a:p>
        <a:p>
          <a:pPr marL="57150" lvl="1" indent="-57150" algn="l" defTabSz="355600">
            <a:lnSpc>
              <a:spcPct val="90000"/>
            </a:lnSpc>
            <a:spcBef>
              <a:spcPct val="0"/>
            </a:spcBef>
            <a:spcAft>
              <a:spcPct val="20000"/>
            </a:spcAft>
            <a:buChar char="•"/>
          </a:pPr>
          <a:r>
            <a:rPr lang="en-US" sz="800" kern="1200"/>
            <a:t>This high-level processing will extend over multiple </a:t>
          </a:r>
          <a:r>
            <a:rPr lang="en-US" sz="800" i="1" kern="1200"/>
            <a:t>real-time events </a:t>
          </a:r>
        </a:p>
      </dsp:txBody>
      <dsp:txXfrm>
        <a:off x="0" y="1111952"/>
        <a:ext cx="7729729" cy="596160"/>
      </dsp:txXfrm>
    </dsp:sp>
    <dsp:sp modelId="{8453A90D-35D4-43D2-AAEF-DB9E445C9995}">
      <dsp:nvSpPr>
        <dsp:cNvPr id="0" name=""/>
        <dsp:cNvSpPr/>
      </dsp:nvSpPr>
      <dsp:spPr>
        <a:xfrm>
          <a:off x="0" y="1708112"/>
          <a:ext cx="7729729" cy="372060"/>
        </a:xfrm>
        <a:prstGeom prst="roundRect">
          <a:avLst/>
        </a:prstGeom>
        <a:solidFill>
          <a:schemeClr val="accent3">
            <a:hueOff val="1554279"/>
            <a:satOff val="-22994"/>
            <a:lumOff val="4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Limited Physical Parallelism and Controller Hierarchy</a:t>
          </a:r>
        </a:p>
      </dsp:txBody>
      <dsp:txXfrm>
        <a:off x="18162" y="1726274"/>
        <a:ext cx="7693405" cy="335736"/>
      </dsp:txXfrm>
    </dsp:sp>
    <dsp:sp modelId="{E2EF885D-DDD2-41FB-AAE9-D0FEC7B3B87D}">
      <dsp:nvSpPr>
        <dsp:cNvPr id="0" name=""/>
        <dsp:cNvSpPr/>
      </dsp:nvSpPr>
      <dsp:spPr>
        <a:xfrm>
          <a:off x="0" y="2080172"/>
          <a:ext cx="7729729"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Less Independent Controllers</a:t>
          </a:r>
        </a:p>
        <a:p>
          <a:pPr marL="57150" lvl="1" indent="-57150" algn="l" defTabSz="355600">
            <a:lnSpc>
              <a:spcPct val="90000"/>
            </a:lnSpc>
            <a:spcBef>
              <a:spcPct val="0"/>
            </a:spcBef>
            <a:spcAft>
              <a:spcPct val="20000"/>
            </a:spcAft>
            <a:buChar char="•"/>
          </a:pPr>
          <a:r>
            <a:rPr lang="en-US" sz="800" kern="1200"/>
            <a:t>Less capabilities of the Controllers</a:t>
          </a:r>
        </a:p>
        <a:p>
          <a:pPr marL="57150" lvl="1" indent="-57150" algn="l" defTabSz="355600">
            <a:lnSpc>
              <a:spcPct val="90000"/>
            </a:lnSpc>
            <a:spcBef>
              <a:spcPct val="0"/>
            </a:spcBef>
            <a:spcAft>
              <a:spcPct val="20000"/>
            </a:spcAft>
            <a:buChar char="•"/>
          </a:pPr>
          <a:r>
            <a:rPr lang="en-US" sz="800" kern="1200"/>
            <a:t>Lower level of  processor-memory-switch level interconnect</a:t>
          </a:r>
        </a:p>
      </dsp:txBody>
      <dsp:txXfrm>
        <a:off x="0" y="2080172"/>
        <a:ext cx="7729729" cy="447120"/>
      </dsp:txXfrm>
    </dsp:sp>
    <dsp:sp modelId="{FFDAB925-6BE4-4681-8CC0-9DE6F1DA28B5}">
      <dsp:nvSpPr>
        <dsp:cNvPr id="0" name=""/>
        <dsp:cNvSpPr/>
      </dsp:nvSpPr>
      <dsp:spPr>
        <a:xfrm>
          <a:off x="0" y="2527292"/>
          <a:ext cx="7729729" cy="372060"/>
        </a:xfrm>
        <a:prstGeom prst="roundRect">
          <a:avLst/>
        </a:prstGeom>
        <a:solidFill>
          <a:schemeClr val="accent3">
            <a:hueOff val="2331418"/>
            <a:satOff val="-34491"/>
            <a:lumOff val="647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Diversity in Design and Usage</a:t>
          </a:r>
        </a:p>
      </dsp:txBody>
      <dsp:txXfrm>
        <a:off x="18162" y="2545454"/>
        <a:ext cx="7693405" cy="335736"/>
      </dsp:txXfrm>
    </dsp:sp>
    <dsp:sp modelId="{FFEFD551-04D1-4DA3-B242-C800E7E14BFA}">
      <dsp:nvSpPr>
        <dsp:cNvPr id="0" name=""/>
        <dsp:cNvSpPr/>
      </dsp:nvSpPr>
      <dsp:spPr>
        <a:xfrm>
          <a:off x="0" y="2899352"/>
          <a:ext cx="7729729" cy="830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endParaRPr lang="en-US" sz="800" kern="1200"/>
        </a:p>
        <a:p>
          <a:pPr marL="57150" lvl="1" indent="-57150" algn="l" defTabSz="355600">
            <a:lnSpc>
              <a:spcPct val="90000"/>
            </a:lnSpc>
            <a:spcBef>
              <a:spcPct val="0"/>
            </a:spcBef>
            <a:spcAft>
              <a:spcPct val="20000"/>
            </a:spcAft>
            <a:buChar char="•"/>
          </a:pPr>
          <a:r>
            <a:rPr lang="en-US" sz="800" kern="1200"/>
            <a:t>Networked sensor devices -&gt; application specific(!general purpose)</a:t>
          </a:r>
        </a:p>
        <a:p>
          <a:pPr marL="57150" lvl="1" indent="-57150" algn="l" defTabSz="355600">
            <a:lnSpc>
              <a:spcPct val="90000"/>
            </a:lnSpc>
            <a:spcBef>
              <a:spcPct val="0"/>
            </a:spcBef>
            <a:spcAft>
              <a:spcPct val="20000"/>
            </a:spcAft>
            <a:buChar char="•"/>
          </a:pPr>
          <a:r>
            <a:rPr lang="en-US" sz="800" kern="1200"/>
            <a:t>Physical differences between devices (due to wide range of applications)</a:t>
          </a:r>
        </a:p>
        <a:p>
          <a:pPr marL="57150" lvl="1" indent="-57150" algn="l" defTabSz="355600">
            <a:lnSpc>
              <a:spcPct val="90000"/>
            </a:lnSpc>
            <a:spcBef>
              <a:spcPct val="0"/>
            </a:spcBef>
            <a:spcAft>
              <a:spcPct val="20000"/>
            </a:spcAft>
            <a:buChar char="•"/>
          </a:pPr>
          <a:r>
            <a:rPr lang="en-US" sz="800" kern="1200"/>
            <a:t>Easily assemble just the software components (required for the application) from the hardware components</a:t>
          </a:r>
        </a:p>
        <a:p>
          <a:pPr marL="57150" lvl="1" indent="-57150" algn="l" defTabSz="355600">
            <a:lnSpc>
              <a:spcPct val="90000"/>
            </a:lnSpc>
            <a:spcBef>
              <a:spcPct val="0"/>
            </a:spcBef>
            <a:spcAft>
              <a:spcPct val="20000"/>
            </a:spcAft>
            <a:buChar char="•"/>
          </a:pPr>
          <a:r>
            <a:rPr lang="en-US" sz="800" kern="1200"/>
            <a:t>Generic development environment needed</a:t>
          </a:r>
        </a:p>
        <a:p>
          <a:pPr marL="57150" lvl="1" indent="-57150" algn="l" defTabSz="355600">
            <a:lnSpc>
              <a:spcPct val="90000"/>
            </a:lnSpc>
            <a:spcBef>
              <a:spcPct val="0"/>
            </a:spcBef>
            <a:spcAft>
              <a:spcPct val="20000"/>
            </a:spcAft>
            <a:buChar char="•"/>
          </a:pPr>
          <a:r>
            <a:rPr lang="en-US" sz="800" kern="1200"/>
            <a:t>Component migration across hardware/software should be natural</a:t>
          </a:r>
        </a:p>
      </dsp:txBody>
      <dsp:txXfrm>
        <a:off x="0" y="2899352"/>
        <a:ext cx="7729729" cy="830865"/>
      </dsp:txXfrm>
    </dsp:sp>
    <dsp:sp modelId="{043B4D1F-D039-47FE-B7DD-643BD25D400E}">
      <dsp:nvSpPr>
        <dsp:cNvPr id="0" name=""/>
        <dsp:cNvSpPr/>
      </dsp:nvSpPr>
      <dsp:spPr>
        <a:xfrm>
          <a:off x="0" y="3730217"/>
          <a:ext cx="7729729" cy="301740"/>
        </a:xfrm>
        <a:prstGeom prst="roundRect">
          <a:avLst/>
        </a:prstGeom>
        <a:solidFill>
          <a:schemeClr val="accent3">
            <a:hueOff val="3108557"/>
            <a:satOff val="-45988"/>
            <a:lumOff val="862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Robust Operation</a:t>
          </a:r>
        </a:p>
      </dsp:txBody>
      <dsp:txXfrm>
        <a:off x="14730" y="3744947"/>
        <a:ext cx="7700269" cy="272280"/>
      </dsp:txXfrm>
    </dsp:sp>
    <dsp:sp modelId="{664BECEE-6E25-4045-AEBD-7D25FCFD5A3B}">
      <dsp:nvSpPr>
        <dsp:cNvPr id="0" name=""/>
        <dsp:cNvSpPr/>
      </dsp:nvSpPr>
      <dsp:spPr>
        <a:xfrm>
          <a:off x="0" y="4031957"/>
          <a:ext cx="7729729" cy="60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Many devices, no supervision, long time operation application</a:t>
          </a:r>
        </a:p>
        <a:p>
          <a:pPr marL="57150" lvl="1" indent="-57150" algn="l" defTabSz="355600">
            <a:lnSpc>
              <a:spcPct val="90000"/>
            </a:lnSpc>
            <a:spcBef>
              <a:spcPct val="0"/>
            </a:spcBef>
            <a:spcAft>
              <a:spcPct val="20000"/>
            </a:spcAft>
            <a:buChar char="•"/>
          </a:pPr>
          <a:r>
            <a:rPr lang="en-US" sz="800" kern="1200"/>
            <a:t>The communication cost for cross</a:t>
          </a:r>
          <a:r>
            <a:rPr lang="el-GR" sz="800" kern="1200"/>
            <a:t> </a:t>
          </a:r>
          <a:r>
            <a:rPr lang="en-US" sz="800" kern="1200"/>
            <a:t>device failover</a:t>
          </a:r>
          <a:r>
            <a:rPr lang="el-GR" sz="800" kern="1200"/>
            <a:t>(ανακατεύθυνση πληροφορίας)</a:t>
          </a:r>
          <a:r>
            <a:rPr lang="en-US" sz="800" kern="1200"/>
            <a:t> is prohibitive</a:t>
          </a:r>
        </a:p>
        <a:p>
          <a:pPr marL="57150" lvl="1" indent="-57150" algn="l" defTabSz="355600">
            <a:lnSpc>
              <a:spcPct val="90000"/>
            </a:lnSpc>
            <a:spcBef>
              <a:spcPct val="0"/>
            </a:spcBef>
            <a:spcAft>
              <a:spcPct val="20000"/>
            </a:spcAft>
            <a:buChar char="•"/>
          </a:pPr>
          <a:r>
            <a:rPr lang="el-GR" sz="800" kern="1200"/>
            <a:t>=&gt;  </a:t>
          </a:r>
          <a:r>
            <a:rPr lang="en-US" sz="800" kern="1200"/>
            <a:t>Enhance Reliability of each device </a:t>
          </a:r>
        </a:p>
        <a:p>
          <a:pPr marL="57150" lvl="1" indent="-57150" algn="l" defTabSz="355600">
            <a:lnSpc>
              <a:spcPct val="90000"/>
            </a:lnSpc>
            <a:spcBef>
              <a:spcPct val="0"/>
            </a:spcBef>
            <a:spcAft>
              <a:spcPct val="20000"/>
            </a:spcAft>
            <a:buChar char="•"/>
          </a:pPr>
          <a:r>
            <a:rPr lang="en-US" sz="800" kern="1200"/>
            <a:t>=&gt; Increase Application Reliability(tolerate individual device failures)</a:t>
          </a:r>
        </a:p>
      </dsp:txBody>
      <dsp:txXfrm>
        <a:off x="0" y="4031957"/>
        <a:ext cx="7729729" cy="60858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246A4A-9136-4EEB-AB8A-0803552B50DF}"/>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40B349-E916-4596-8ECE-2456B830F25D}"/>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C3909C0-C23F-4946-8800-421F96BEC39F}" type="datetimeFigureOut">
              <a:rPr lang="en-US" smtClean="0"/>
              <a:t>24-Mar-21</a:t>
            </a:fld>
            <a:endParaRPr lang="en-US"/>
          </a:p>
        </p:txBody>
      </p:sp>
      <p:sp>
        <p:nvSpPr>
          <p:cNvPr id="4" name="Footer Placeholder 3">
            <a:extLst>
              <a:ext uri="{FF2B5EF4-FFF2-40B4-BE49-F238E27FC236}">
                <a16:creationId xmlns:a16="http://schemas.microsoft.com/office/drawing/2014/main" id="{943CEA89-856C-469A-BDDB-21FE4C03E284}"/>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3F9B26-7C13-4A9D-81D0-7C56555565C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F173BE9-6D54-419F-9BE2-6134D1F90BDD}" type="slidenum">
              <a:rPr lang="en-US" smtClean="0"/>
              <a:t>‹#›</a:t>
            </a:fld>
            <a:endParaRPr lang="en-US"/>
          </a:p>
        </p:txBody>
      </p:sp>
    </p:spTree>
    <p:extLst>
      <p:ext uri="{BB962C8B-B14F-4D97-AF65-F5344CB8AC3E}">
        <p14:creationId xmlns:p14="http://schemas.microsoft.com/office/powerpoint/2010/main" val="1165100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BB83972-4EB2-4979-AD81-8550B2B78B14}" type="datetimeFigureOut">
              <a:rPr lang="el-GR" smtClean="0"/>
              <a:t>24/3/2021</a:t>
            </a:fld>
            <a:endParaRPr lang="el-GR"/>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35AD8CF-DE27-461B-873A-08932DD8129F}" type="slidenum">
              <a:rPr lang="el-GR" smtClean="0"/>
              <a:t>‹#›</a:t>
            </a:fld>
            <a:endParaRPr lang="el-GR"/>
          </a:p>
        </p:txBody>
      </p:sp>
    </p:spTree>
    <p:extLst>
      <p:ext uri="{BB962C8B-B14F-4D97-AF65-F5344CB8AC3E}">
        <p14:creationId xmlns:p14="http://schemas.microsoft.com/office/powerpoint/2010/main" val="122051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MOS" TargetMode="External"/><Relationship Id="rId3" Type="http://schemas.openxmlformats.org/officeDocument/2006/relationships/hyperlink" Target="https://en.wikipedia.org/wiki/Metal%E2%80%93oxide%E2%80%93semiconductor" TargetMode="External"/><Relationship Id="rId7" Type="http://schemas.openxmlformats.org/officeDocument/2006/relationships/hyperlink" Target="https://en.wikipedia.org/wiki/Mixed-signal"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en.wikipedia.org/wiki/Digital_electronics" TargetMode="External"/><Relationship Id="rId5" Type="http://schemas.openxmlformats.org/officeDocument/2006/relationships/hyperlink" Target="https://en.wikipedia.org/wiki/Radio-frequency" TargetMode="External"/><Relationship Id="rId10" Type="http://schemas.openxmlformats.org/officeDocument/2006/relationships/hyperlink" Target="https://en.wikipedia.org/wiki/Asad_Ali_Abidi" TargetMode="External"/><Relationship Id="rId4" Type="http://schemas.openxmlformats.org/officeDocument/2006/relationships/hyperlink" Target="https://en.wikipedia.org/wiki/Integrated_circuit" TargetMode="External"/><Relationship Id="rId9" Type="http://schemas.openxmlformats.org/officeDocument/2006/relationships/hyperlink" Target="https://en.wikipedia.org/wiki/RF_circui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Programmable_interrupt_controller#cite_note-1" TargetMode="External"/><Relationship Id="rId3" Type="http://schemas.openxmlformats.org/officeDocument/2006/relationships/hyperlink" Target="https://el.wikipedia.org/wiki/%CE%9C%CE%B9%CE%BA%CF%81%CE%BF%CE%B5%CE%BB%CE%B5%CE%B3%CE%BA%CF%84%CE%AE%CF%82" TargetMode="External"/><Relationship Id="rId7" Type="http://schemas.openxmlformats.org/officeDocument/2006/relationships/hyperlink" Target="https://en.wikipedia.org/wiki/Interrupt_request_(PC_architectur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CPU" TargetMode="External"/><Relationship Id="rId5" Type="http://schemas.openxmlformats.org/officeDocument/2006/relationships/hyperlink" Target="https://en.wikipedia.org/wiki/Microprocessor" TargetMode="External"/><Relationship Id="rId10" Type="http://schemas.openxmlformats.org/officeDocument/2006/relationships/hyperlink" Target="https://en.wikipedia.org/wiki/Wikipedia:Citation_needed" TargetMode="External"/><Relationship Id="rId4" Type="http://schemas.openxmlformats.org/officeDocument/2006/relationships/hyperlink" Target="https://en.wikipedia.org/wiki/Integrated_circuit" TargetMode="External"/><Relationship Id="rId9" Type="http://schemas.openxmlformats.org/officeDocument/2006/relationships/hyperlink" Target="https://en.wikipedia.org/wiki/Interrupt_handl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Να αναφέρω τους Συγγραφείς.</a:t>
            </a:r>
            <a:endParaRPr lang="en-US" dirty="0"/>
          </a:p>
          <a:p>
            <a:r>
              <a:rPr lang="en-US" dirty="0"/>
              <a:t>To </a:t>
            </a:r>
            <a:r>
              <a:rPr lang="en-US" dirty="0" err="1"/>
              <a:t>berkeley</a:t>
            </a:r>
            <a:r>
              <a:rPr lang="en-US" dirty="0"/>
              <a:t> </a:t>
            </a:r>
            <a:r>
              <a:rPr lang="el-GR" dirty="0"/>
              <a:t>εχει και μια ιστοσελίδα το </a:t>
            </a:r>
            <a:r>
              <a:rPr lang="en-US" b="0" i="1" dirty="0">
                <a:solidFill>
                  <a:srgbClr val="000000"/>
                </a:solidFill>
                <a:effectLst/>
                <a:latin typeface="Arial" panose="020B0604020202020204" pitchFamily="34" charset="0"/>
              </a:rPr>
              <a:t>Chess</a:t>
            </a:r>
            <a:r>
              <a:rPr lang="el-GR" b="0" i="1" dirty="0">
                <a:solidFill>
                  <a:srgbClr val="000000"/>
                </a:solidFill>
                <a:effectLst/>
                <a:latin typeface="Arial" panose="020B0604020202020204" pitchFamily="34" charset="0"/>
              </a:rPr>
              <a:t>(</a:t>
            </a:r>
            <a:r>
              <a:rPr lang="en-US" b="0" i="1" dirty="0">
                <a:solidFill>
                  <a:srgbClr val="000000"/>
                </a:solidFill>
                <a:effectLst/>
                <a:latin typeface="Arial" panose="020B0604020202020204" pitchFamily="34" charset="0"/>
              </a:rPr>
              <a:t>Center of Hybrid and Embedded Software Systems).</a:t>
            </a:r>
            <a:endParaRPr lang="en-US" dirty="0"/>
          </a:p>
          <a:p>
            <a:pPr algn="l"/>
            <a:r>
              <a:rPr lang="en-US" sz="1800" b="0" i="0" u="none" strike="noStrike" baseline="0" dirty="0">
                <a:latin typeface="CMR9"/>
              </a:rPr>
              <a:t>To paper</a:t>
            </a:r>
            <a:r>
              <a:rPr lang="el-GR" sz="1800" b="0" i="0" u="none" strike="noStrike" baseline="0" dirty="0">
                <a:latin typeface="CMR9"/>
              </a:rPr>
              <a:t> παρέχει μια αρχική εξερεύνηση για αρχιτεκτονικές συστημάτων για δικτυωμένα συστήματα αισθητήρων.</a:t>
            </a:r>
            <a:endParaRPr lang="el-GR" dirty="0"/>
          </a:p>
          <a:p>
            <a:r>
              <a:rPr lang="el-GR" dirty="0"/>
              <a:t>Εχει </a:t>
            </a:r>
            <a:r>
              <a:rPr lang="en-US" dirty="0"/>
              <a:t>License.</a:t>
            </a:r>
            <a:endParaRPr lang="el-GR" dirty="0"/>
          </a:p>
          <a:p>
            <a:r>
              <a:rPr lang="el-GR" dirty="0"/>
              <a:t>Ορισμός Δίκτυα Αισθητήρων : </a:t>
            </a:r>
            <a:r>
              <a:rPr lang="el-GR" dirty="0" err="1"/>
              <a:t>Συνολο</a:t>
            </a:r>
            <a:r>
              <a:rPr lang="el-GR" dirty="0"/>
              <a:t> από διασκορπισμένους(</a:t>
            </a:r>
            <a:r>
              <a:rPr lang="en-US" dirty="0"/>
              <a:t>wireless) </a:t>
            </a:r>
            <a:r>
              <a:rPr lang="el-GR" dirty="0"/>
              <a:t>ή όχι αισθητήρες που αποτελούν κόμβους(</a:t>
            </a:r>
            <a:r>
              <a:rPr lang="el-GR" dirty="0" err="1"/>
              <a:t>ραδιοπομποδεκτης+κεραια</a:t>
            </a:r>
            <a:r>
              <a:rPr lang="el-GR" dirty="0"/>
              <a:t>(</a:t>
            </a:r>
            <a:r>
              <a:rPr lang="en-US" dirty="0"/>
              <a:t>rf)+ microcontroller + </a:t>
            </a:r>
            <a:r>
              <a:rPr lang="el-GR" dirty="0" err="1"/>
              <a:t>ηλεκτρικο</a:t>
            </a:r>
            <a:r>
              <a:rPr lang="el-GR" dirty="0"/>
              <a:t> </a:t>
            </a:r>
            <a:r>
              <a:rPr lang="el-GR" dirty="0" err="1"/>
              <a:t>κυκλωμα</a:t>
            </a:r>
            <a:r>
              <a:rPr lang="el-GR" dirty="0"/>
              <a:t>(</a:t>
            </a:r>
            <a:r>
              <a:rPr lang="en-US" dirty="0"/>
              <a:t>sensor-</a:t>
            </a:r>
            <a:r>
              <a:rPr lang="en-US" dirty="0" err="1"/>
              <a:t>mcu</a:t>
            </a:r>
            <a:r>
              <a:rPr lang="en-US" dirty="0"/>
              <a:t>)+battery</a:t>
            </a:r>
            <a:r>
              <a:rPr lang="el-GR" dirty="0"/>
              <a:t>) ενός δικτύου.</a:t>
            </a:r>
            <a:endParaRPr lang="en-US" dirty="0"/>
          </a:p>
          <a:p>
            <a:endParaRPr lang="el-G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Ο πλούσιος χώρος της αρχιτεκτονικής συστημάτων/επεξεργαστών που  διαχειρίζονται δίκτυα αισθητήρων γίνεται βιώσιμος πλέον με την μεγάλη τεχνολογική πρόοδο στις ενσωματωμένες-</a:t>
            </a:r>
            <a:r>
              <a:rPr lang="el-GR" dirty="0" err="1"/>
              <a:t>ολοκληρωμένες,χαμηλής</a:t>
            </a:r>
            <a:r>
              <a:rPr lang="el-GR" dirty="0"/>
              <a:t> κατανάλωσης,</a:t>
            </a:r>
            <a:r>
              <a:rPr lang="en-US" dirty="0"/>
              <a:t>CMOS </a:t>
            </a:r>
            <a:r>
              <a:rPr lang="el-GR" dirty="0"/>
              <a:t>αισθητήρες και συσκευές επικοινωνίας</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MR9"/>
                <a:ea typeface="Calibri" panose="020F0502020204030204" pitchFamily="34" charset="0"/>
                <a:cs typeface="CMR9"/>
              </a:rPr>
              <a:t>Many new regimes have been enabled, in part, by Moore's Law" pushing a given level of functionality into a smaller, cheaper, lower-power unit.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a:p>
            <a:endParaRPr lang="el-GR" dirty="0"/>
          </a:p>
          <a:p>
            <a:endParaRPr lang="el-GR" dirty="0"/>
          </a:p>
          <a:p>
            <a:endParaRPr lang="el-GR" dirty="0"/>
          </a:p>
          <a:p>
            <a:endParaRPr lang="el-GR" dirty="0"/>
          </a:p>
          <a:p>
            <a:r>
              <a:rPr lang="el-GR" dirty="0"/>
              <a:t>(</a:t>
            </a:r>
            <a:r>
              <a:rPr lang="en-US" b="1" i="0" dirty="0">
                <a:solidFill>
                  <a:srgbClr val="202122"/>
                </a:solidFill>
                <a:effectLst/>
                <a:latin typeface="Arial" panose="020B0604020202020204" pitchFamily="34" charset="0"/>
              </a:rPr>
              <a:t>RF CMOS</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Metal–oxide–semiconductor"/>
              </a:rPr>
              <a:t>metal–oxide–semiconductor</a:t>
            </a:r>
            <a:r>
              <a:rPr lang="en-US" b="0" i="0" dirty="0">
                <a:solidFill>
                  <a:srgbClr val="202122"/>
                </a:solidFill>
                <a:effectLst/>
                <a:latin typeface="Arial" panose="020B0604020202020204" pitchFamily="34" charset="0"/>
              </a:rPr>
              <a:t> (MOS) </a:t>
            </a:r>
            <a:r>
              <a:rPr lang="en-US" b="0" i="0" u="none" strike="noStrike" dirty="0">
                <a:solidFill>
                  <a:srgbClr val="0645AD"/>
                </a:solidFill>
                <a:effectLst/>
                <a:latin typeface="Arial" panose="020B0604020202020204" pitchFamily="34" charset="0"/>
                <a:hlinkClick r:id="rId4" tooltip="Integrated circuit"/>
              </a:rPr>
              <a:t>integrated circuit</a:t>
            </a:r>
            <a:r>
              <a:rPr lang="en-US" b="0" i="0" dirty="0">
                <a:solidFill>
                  <a:srgbClr val="202122"/>
                </a:solidFill>
                <a:effectLst/>
                <a:latin typeface="Arial" panose="020B0604020202020204" pitchFamily="34" charset="0"/>
              </a:rPr>
              <a:t> (IC) technology that integrates </a:t>
            </a:r>
            <a:r>
              <a:rPr lang="en-US" b="0" i="0" u="none" strike="noStrike" dirty="0">
                <a:solidFill>
                  <a:srgbClr val="0645AD"/>
                </a:solidFill>
                <a:effectLst/>
                <a:latin typeface="Arial" panose="020B0604020202020204" pitchFamily="34" charset="0"/>
                <a:hlinkClick r:id="rId5" tooltip="Radio-frequency"/>
              </a:rPr>
              <a:t>radio-frequency</a:t>
            </a:r>
            <a:r>
              <a:rPr lang="en-US" b="0" i="0" dirty="0">
                <a:solidFill>
                  <a:srgbClr val="202122"/>
                </a:solidFill>
                <a:effectLst/>
                <a:latin typeface="Arial" panose="020B0604020202020204" pitchFamily="34" charset="0"/>
              </a:rPr>
              <a:t> (RF), analog and </a:t>
            </a:r>
            <a:r>
              <a:rPr lang="en-US" b="0" i="0" u="none" strike="noStrike" dirty="0">
                <a:solidFill>
                  <a:srgbClr val="0645AD"/>
                </a:solidFill>
                <a:effectLst/>
                <a:latin typeface="Arial" panose="020B0604020202020204" pitchFamily="34" charset="0"/>
                <a:hlinkClick r:id="rId6" tooltip="Digital electronics"/>
              </a:rPr>
              <a:t>digital electronics</a:t>
            </a:r>
            <a:r>
              <a:rPr lang="en-US" b="0" i="0" dirty="0">
                <a:solidFill>
                  <a:srgbClr val="202122"/>
                </a:solidFill>
                <a:effectLst/>
                <a:latin typeface="Arial" panose="020B0604020202020204" pitchFamily="34" charset="0"/>
              </a:rPr>
              <a:t> on a </a:t>
            </a:r>
            <a:r>
              <a:rPr lang="en-US" b="0" i="0" u="none" strike="noStrike" dirty="0">
                <a:solidFill>
                  <a:srgbClr val="0645AD"/>
                </a:solidFill>
                <a:effectLst/>
                <a:latin typeface="Arial" panose="020B0604020202020204" pitchFamily="34" charset="0"/>
                <a:hlinkClick r:id="rId7" tooltip="Mixed-signal"/>
              </a:rPr>
              <a:t>mixed-signal</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CMOS"/>
              </a:rPr>
              <a:t>CMOS</a:t>
            </a:r>
            <a:r>
              <a:rPr lang="en-US" b="0" i="0" dirty="0">
                <a:solidFill>
                  <a:srgbClr val="202122"/>
                </a:solidFill>
                <a:effectLst/>
                <a:latin typeface="Arial" panose="020B0604020202020204" pitchFamily="34" charset="0"/>
              </a:rPr>
              <a:t> (complementary MOS) </a:t>
            </a:r>
            <a:r>
              <a:rPr lang="en-US" b="0" i="0" u="none" strike="noStrike" dirty="0">
                <a:solidFill>
                  <a:srgbClr val="0645AD"/>
                </a:solidFill>
                <a:effectLst/>
                <a:latin typeface="Arial" panose="020B0604020202020204" pitchFamily="34" charset="0"/>
                <a:hlinkClick r:id="rId9" tooltip="RF circuit"/>
              </a:rPr>
              <a:t>RF circuit</a:t>
            </a:r>
            <a:r>
              <a:rPr lang="en-US" b="0" i="0" dirty="0">
                <a:solidFill>
                  <a:srgbClr val="202122"/>
                </a:solidFill>
                <a:effectLst/>
                <a:latin typeface="Arial" panose="020B0604020202020204" pitchFamily="34" charset="0"/>
              </a:rPr>
              <a:t> chip</a:t>
            </a:r>
            <a:r>
              <a:rPr lang="el-GR" b="0" i="0" dirty="0">
                <a:solidFill>
                  <a:srgbClr val="202122"/>
                </a:solidFill>
                <a:effectLst/>
                <a:latin typeface="Arial" panose="020B0604020202020204" pitchFamily="34" charset="0"/>
              </a:rPr>
              <a:t> ~ </a:t>
            </a:r>
            <a:r>
              <a:rPr lang="en-US" b="0" i="0" dirty="0">
                <a:solidFill>
                  <a:srgbClr val="202122"/>
                </a:solidFill>
                <a:effectLst/>
                <a:latin typeface="Arial" panose="020B0604020202020204" pitchFamily="34" charset="0"/>
              </a:rPr>
              <a:t>Inventor : Pakistani engineer </a:t>
            </a:r>
            <a:r>
              <a:rPr lang="en-US" b="0" i="0" u="none" strike="noStrike" dirty="0" err="1">
                <a:solidFill>
                  <a:srgbClr val="0645AD"/>
                </a:solidFill>
                <a:effectLst/>
                <a:latin typeface="Arial" panose="020B0604020202020204" pitchFamily="34" charset="0"/>
                <a:hlinkClick r:id="rId10" tooltip="Asad Ali Abidi"/>
              </a:rPr>
              <a:t>Asad</a:t>
            </a:r>
            <a:r>
              <a:rPr lang="en-US" b="0" i="0" u="none" strike="noStrike" dirty="0">
                <a:solidFill>
                  <a:srgbClr val="0645AD"/>
                </a:solidFill>
                <a:effectLst/>
                <a:latin typeface="Arial" panose="020B0604020202020204" pitchFamily="34" charset="0"/>
                <a:hlinkClick r:id="rId10" tooltip="Asad Ali Abidi"/>
              </a:rPr>
              <a:t> Ali </a:t>
            </a:r>
            <a:r>
              <a:rPr lang="en-US" b="0" i="0" u="none" strike="noStrike" dirty="0" err="1">
                <a:solidFill>
                  <a:srgbClr val="0645AD"/>
                </a:solidFill>
                <a:effectLst/>
                <a:latin typeface="Arial" panose="020B0604020202020204" pitchFamily="34" charset="0"/>
                <a:hlinkClick r:id="rId10" tooltip="Asad Ali Abidi"/>
              </a:rPr>
              <a:t>Abidi</a:t>
            </a:r>
            <a:r>
              <a:rPr lang="en-US" b="0" i="0" dirty="0">
                <a:solidFill>
                  <a:srgbClr val="202122"/>
                </a:solidFill>
                <a:effectLst/>
                <a:latin typeface="Arial" panose="020B0604020202020204" pitchFamily="34" charset="0"/>
              </a:rPr>
              <a:t> </a:t>
            </a:r>
            <a:r>
              <a:rPr lang="el-GR" dirty="0"/>
              <a:t>). Τα στοιχεία που λείπουν είναι μια ολοκληρωμένη αρχιτεκτονική και μεθοδολογία για συστηματική πρόοδο (Είναι η χρυσή εποχή της αρχιτεκτονικής).</a:t>
            </a:r>
            <a:endParaRPr lang="en-US" dirty="0"/>
          </a:p>
          <a:p>
            <a:endParaRPr lang="el-GR" dirty="0"/>
          </a:p>
        </p:txBody>
      </p:sp>
      <p:sp>
        <p:nvSpPr>
          <p:cNvPr id="4" name="Slide Number Placeholder 3"/>
          <p:cNvSpPr>
            <a:spLocks noGrp="1"/>
          </p:cNvSpPr>
          <p:nvPr>
            <p:ph type="sldNum" sz="quarter" idx="5"/>
          </p:nvPr>
        </p:nvSpPr>
        <p:spPr/>
        <p:txBody>
          <a:bodyPr/>
          <a:lstStyle/>
          <a:p>
            <a:fld id="{535AD8CF-DE27-461B-873A-08932DD8129F}" type="slidenum">
              <a:rPr lang="el-GR" smtClean="0"/>
              <a:t>1</a:t>
            </a:fld>
            <a:endParaRPr lang="el-GR"/>
          </a:p>
        </p:txBody>
      </p:sp>
    </p:spTree>
    <p:extLst>
      <p:ext uri="{BB962C8B-B14F-4D97-AF65-F5344CB8AC3E}">
        <p14:creationId xmlns:p14="http://schemas.microsoft.com/office/powerpoint/2010/main" val="398800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92E"/>
                </a:solidFill>
                <a:effectLst/>
                <a:latin typeface="-apple-system"/>
              </a:rPr>
              <a:t>O </a:t>
            </a:r>
            <a:r>
              <a:rPr lang="el-GR" b="0" i="0">
                <a:solidFill>
                  <a:srgbClr val="24292E"/>
                </a:solidFill>
                <a:effectLst/>
                <a:latin typeface="-apple-system"/>
              </a:rPr>
              <a:t>κώδικας </a:t>
            </a:r>
            <a:r>
              <a:rPr lang="en-US" b="0" i="0">
                <a:solidFill>
                  <a:srgbClr val="24292E"/>
                </a:solidFill>
                <a:effectLst/>
                <a:latin typeface="-apple-system"/>
              </a:rPr>
              <a:t>Arduino </a:t>
            </a:r>
            <a:r>
              <a:rPr lang="el-GR" b="0" i="0">
                <a:solidFill>
                  <a:srgbClr val="24292E"/>
                </a:solidFill>
                <a:effectLst/>
                <a:latin typeface="-apple-system"/>
              </a:rPr>
              <a:t>είναι γραμμένος από εμένα.</a:t>
            </a:r>
            <a:endParaRPr lang="en-US" b="0" i="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err="1">
                <a:solidFill>
                  <a:srgbClr val="24292E"/>
                </a:solidFill>
                <a:effectLst/>
                <a:latin typeface="-apple-system"/>
              </a:rPr>
              <a:t>Karsten</a:t>
            </a:r>
            <a:r>
              <a:rPr lang="en-US" b="1" i="0">
                <a:solidFill>
                  <a:srgbClr val="24292E"/>
                </a:solidFill>
                <a:effectLst/>
                <a:latin typeface="-apple-system"/>
              </a:rPr>
              <a:t> Schmidt </a:t>
            </a:r>
            <a:r>
              <a:rPr lang="en-US" b="0" i="0" err="1">
                <a:solidFill>
                  <a:srgbClr val="24292E"/>
                </a:solidFill>
                <a:effectLst/>
                <a:latin typeface="-apple-system"/>
              </a:rPr>
              <a:t>postspectacular</a:t>
            </a:r>
            <a:r>
              <a:rPr lang="en-US" b="0" i="0">
                <a:solidFill>
                  <a:srgbClr val="24292E"/>
                </a:solidFill>
                <a:effectLst/>
                <a:latin typeface="-apple-system"/>
              </a:rPr>
              <a:t> </a:t>
            </a:r>
            <a:r>
              <a:rPr lang="el-GR" b="0" i="0">
                <a:solidFill>
                  <a:srgbClr val="24292E"/>
                </a:solidFill>
                <a:effectLst/>
                <a:latin typeface="-apple-system"/>
              </a:rPr>
              <a:t>δημιουργός βιβλιοθήκης </a:t>
            </a:r>
            <a:r>
              <a:rPr lang="en-US" b="0" i="0">
                <a:solidFill>
                  <a:srgbClr val="24292E"/>
                </a:solidFill>
                <a:effectLst/>
                <a:latin typeface="-apple-system"/>
              </a:rPr>
              <a:t>Processing </a:t>
            </a:r>
            <a:r>
              <a:rPr lang="en-US" b="0" i="0" err="1">
                <a:solidFill>
                  <a:srgbClr val="24292E"/>
                </a:solidFill>
                <a:effectLst/>
                <a:latin typeface="-apple-system"/>
              </a:rPr>
              <a:t>toxiclibs</a:t>
            </a:r>
            <a:r>
              <a:rPr lang="en-US" b="0" i="0">
                <a:solidFill>
                  <a:srgbClr val="24292E"/>
                </a:solidFill>
                <a:effectLst/>
                <a:latin typeface="-apple-system"/>
              </a:rPr>
              <a:t> </a:t>
            </a:r>
            <a:r>
              <a:rPr lang="el-GR" b="0" i="0">
                <a:solidFill>
                  <a:srgbClr val="24292E"/>
                </a:solidFill>
                <a:effectLst/>
                <a:latin typeface="-apple-system"/>
              </a:rPr>
              <a:t>και από εκει εμπνεύστηκα να κανω</a:t>
            </a:r>
            <a:r>
              <a:rPr lang="en-US" b="0" i="0">
                <a:solidFill>
                  <a:srgbClr val="24292E"/>
                </a:solidFill>
                <a:effectLst/>
                <a:latin typeface="-apple-system"/>
              </a:rPr>
              <a:t> </a:t>
            </a:r>
            <a:r>
              <a:rPr lang="el-GR" b="0" i="0">
                <a:solidFill>
                  <a:srgbClr val="24292E"/>
                </a:solidFill>
                <a:effectLst/>
                <a:latin typeface="-apple-system"/>
              </a:rPr>
              <a:t>το </a:t>
            </a:r>
            <a:r>
              <a:rPr lang="en-US" b="0" i="0">
                <a:solidFill>
                  <a:srgbClr val="24292E"/>
                </a:solidFill>
                <a:effectLst/>
                <a:latin typeface="-apple-system"/>
              </a:rPr>
              <a:t>process </a:t>
            </a:r>
            <a:r>
              <a:rPr lang="el-GR" b="0" i="0">
                <a:solidFill>
                  <a:srgbClr val="24292E"/>
                </a:solidFill>
                <a:effectLst/>
                <a:latin typeface="-apple-system"/>
              </a:rPr>
              <a:t>του </a:t>
            </a:r>
            <a:r>
              <a:rPr lang="en-US" b="0" i="0">
                <a:solidFill>
                  <a:srgbClr val="24292E"/>
                </a:solidFill>
                <a:effectLst/>
                <a:latin typeface="-apple-system"/>
              </a:rPr>
              <a:t>signal(</a:t>
            </a:r>
            <a:r>
              <a:rPr lang="el-GR" b="0" i="0">
                <a:solidFill>
                  <a:srgbClr val="24292E"/>
                </a:solidFill>
                <a:effectLst/>
                <a:latin typeface="-apple-system"/>
              </a:rPr>
              <a:t>μέρος του κώδικα </a:t>
            </a:r>
            <a:r>
              <a:rPr lang="en-US" b="0" i="0">
                <a:solidFill>
                  <a:srgbClr val="24292E"/>
                </a:solidFill>
                <a:effectLst/>
                <a:latin typeface="-apple-system"/>
              </a:rPr>
              <a:t>Processing </a:t>
            </a:r>
            <a:r>
              <a:rPr lang="el-GR" b="0" i="0">
                <a:solidFill>
                  <a:srgbClr val="24292E"/>
                </a:solidFill>
                <a:effectLst/>
                <a:latin typeface="-apple-system"/>
              </a:rPr>
              <a:t>ανήκει και στον </a:t>
            </a:r>
            <a:r>
              <a:rPr lang="el-GR" b="0" i="0" err="1">
                <a:solidFill>
                  <a:srgbClr val="24292E"/>
                </a:solidFill>
                <a:effectLst/>
                <a:latin typeface="-apple-system"/>
              </a:rPr>
              <a:t>ίδι</a:t>
            </a:r>
            <a:r>
              <a:rPr lang="en-US" b="0" i="0">
                <a:solidFill>
                  <a:srgbClr val="24292E"/>
                </a:solidFill>
                <a:effectLst/>
                <a:latin typeface="-apple-system"/>
              </a:rPr>
              <a:t>o)</a:t>
            </a:r>
            <a:r>
              <a:rPr lang="el-GR" b="0" i="0">
                <a:solidFill>
                  <a:srgbClr val="24292E"/>
                </a:solidFill>
                <a:effectLst/>
                <a:latin typeface="-apple-system"/>
              </a:rPr>
              <a:t> </a:t>
            </a:r>
            <a:r>
              <a:rPr lang="el-GR" b="1" i="0">
                <a:solidFill>
                  <a:srgbClr val="24292E"/>
                </a:solidFill>
                <a:effectLst/>
                <a:latin typeface="-apple-system"/>
              </a:rPr>
              <a:t>.</a:t>
            </a:r>
            <a:endParaRPr lang="en-US"/>
          </a:p>
          <a:p>
            <a:r>
              <a:rPr lang="en-US"/>
              <a:t>https://github.com/postspectacular</a:t>
            </a:r>
          </a:p>
          <a:p>
            <a:r>
              <a:rPr lang="el-GR"/>
              <a:t>Συμπέρασμα ένα </a:t>
            </a:r>
            <a:r>
              <a:rPr lang="en-US"/>
              <a:t>RTOS </a:t>
            </a:r>
            <a:r>
              <a:rPr lang="el-GR"/>
              <a:t>είναι επιτακτικό σε αυτήν την περίπτωση έστω ένα </a:t>
            </a:r>
            <a:r>
              <a:rPr lang="en-US" err="1"/>
              <a:t>tinyOS</a:t>
            </a:r>
            <a:r>
              <a:rPr lang="en-US"/>
              <a:t>.</a:t>
            </a:r>
          </a:p>
        </p:txBody>
      </p:sp>
      <p:sp>
        <p:nvSpPr>
          <p:cNvPr id="4" name="Slide Number Placeholder 3"/>
          <p:cNvSpPr>
            <a:spLocks noGrp="1"/>
          </p:cNvSpPr>
          <p:nvPr>
            <p:ph type="sldNum" sz="quarter" idx="5"/>
          </p:nvPr>
        </p:nvSpPr>
        <p:spPr/>
        <p:txBody>
          <a:bodyPr/>
          <a:lstStyle/>
          <a:p>
            <a:fld id="{535AD8CF-DE27-461B-873A-08932DD8129F}" type="slidenum">
              <a:rPr lang="el-GR" smtClean="0"/>
              <a:t>10</a:t>
            </a:fld>
            <a:endParaRPr lang="el-GR"/>
          </a:p>
        </p:txBody>
      </p:sp>
    </p:spTree>
    <p:extLst>
      <p:ext uri="{BB962C8B-B14F-4D97-AF65-F5344CB8AC3E}">
        <p14:creationId xmlns:p14="http://schemas.microsoft.com/office/powerpoint/2010/main" val="401246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0" i="0" dirty="0">
                <a:solidFill>
                  <a:srgbClr val="202124"/>
                </a:solidFill>
                <a:effectLst/>
                <a:latin typeface="arial" panose="020B0604020202020204" pitchFamily="34" charset="0"/>
              </a:rPr>
              <a:t>Για να στηρίξουν τη μελέτη σχεδιασμού συστήματος οι συγγραφείς εχουν αναπτύξει μια μικρή και ευέλικτη  πλατφόρμα </a:t>
            </a:r>
            <a:r>
              <a:rPr lang="en-US" b="0" i="0" dirty="0">
                <a:solidFill>
                  <a:srgbClr val="202124"/>
                </a:solidFill>
                <a:effectLst/>
                <a:latin typeface="arial" panose="020B0604020202020204" pitchFamily="34" charset="0"/>
              </a:rPr>
              <a:t> </a:t>
            </a:r>
            <a:r>
              <a:rPr lang="el-GR" b="0" i="0" dirty="0">
                <a:solidFill>
                  <a:srgbClr val="202124"/>
                </a:solidFill>
                <a:effectLst/>
                <a:latin typeface="arial" panose="020B0604020202020204" pitchFamily="34" charset="0"/>
              </a:rPr>
              <a:t>δικτυωμένων αισθητήρων που έχει πολλά βασικά χαρακτηριστικά από την γενική τάξη αυτών των συσκευών και χρησιμοποιεί τις διάφορες εσωτερικές </a:t>
            </a:r>
            <a:r>
              <a:rPr lang="el-GR" b="0" i="0" dirty="0" err="1">
                <a:solidFill>
                  <a:srgbClr val="202124"/>
                </a:solidFill>
                <a:effectLst/>
                <a:latin typeface="arial" panose="020B0604020202020204" pitchFamily="34" charset="0"/>
              </a:rPr>
              <a:t>διεπαφές</a:t>
            </a:r>
            <a:r>
              <a:rPr lang="el-GR" b="0" i="0" dirty="0">
                <a:solidFill>
                  <a:srgbClr val="202124"/>
                </a:solidFill>
                <a:effectLst/>
                <a:latin typeface="arial" panose="020B0604020202020204" pitchFamily="34" charset="0"/>
              </a:rPr>
              <a:t> χρησιμοποιώντας τα διαθέσιμα </a:t>
            </a:r>
            <a:r>
              <a:rPr lang="en-US" b="0" i="0" dirty="0">
                <a:solidFill>
                  <a:srgbClr val="202124"/>
                </a:solidFill>
                <a:effectLst/>
                <a:latin typeface="arial" panose="020B0604020202020204" pitchFamily="34" charset="0"/>
              </a:rPr>
              <a:t>components.</a:t>
            </a:r>
          </a:p>
          <a:p>
            <a:endParaRPr lang="en-US" b="0" i="0" dirty="0">
              <a:solidFill>
                <a:srgbClr val="202124"/>
              </a:solidFill>
              <a:effectLst/>
              <a:latin typeface="arial" panose="020B0604020202020204" pitchFamily="34" charset="0"/>
            </a:endParaRPr>
          </a:p>
          <a:p>
            <a:r>
              <a:rPr lang="el-GR" b="0" i="0" dirty="0">
                <a:solidFill>
                  <a:srgbClr val="202124"/>
                </a:solidFill>
                <a:effectLst/>
                <a:latin typeface="arial" panose="020B0604020202020204" pitchFamily="34" charset="0"/>
              </a:rPr>
              <a:t>Από ότι έψαξα στην </a:t>
            </a:r>
            <a:r>
              <a:rPr lang="el-GR" b="0" i="0" dirty="0" err="1">
                <a:solidFill>
                  <a:srgbClr val="202124"/>
                </a:solidFill>
                <a:effectLst/>
                <a:latin typeface="arial" panose="020B0604020202020204" pitchFamily="34" charset="0"/>
              </a:rPr>
              <a:t>διπλώματική</a:t>
            </a:r>
            <a:r>
              <a:rPr lang="el-GR" b="0" i="0" dirty="0">
                <a:solidFill>
                  <a:srgbClr val="202124"/>
                </a:solidFill>
                <a:effectLst/>
                <a:latin typeface="arial" panose="020B0604020202020204" pitchFamily="34" charset="0"/>
              </a:rPr>
              <a:t> αυτό το </a:t>
            </a:r>
            <a:r>
              <a:rPr lang="en-US" b="0" i="0" dirty="0">
                <a:solidFill>
                  <a:srgbClr val="202124"/>
                </a:solidFill>
                <a:effectLst/>
                <a:latin typeface="arial" panose="020B0604020202020204" pitchFamily="34" charset="0"/>
              </a:rPr>
              <a:t>module </a:t>
            </a:r>
            <a:r>
              <a:rPr lang="el-GR" b="0" i="0" dirty="0">
                <a:solidFill>
                  <a:srgbClr val="202124"/>
                </a:solidFill>
                <a:effectLst/>
                <a:latin typeface="arial" panose="020B0604020202020204" pitchFamily="34" charset="0"/>
              </a:rPr>
              <a:t> λέγεται </a:t>
            </a:r>
            <a:r>
              <a:rPr lang="en-US" b="0" i="0" dirty="0" err="1">
                <a:solidFill>
                  <a:srgbClr val="202124"/>
                </a:solidFill>
                <a:effectLst/>
                <a:latin typeface="arial" panose="020B0604020202020204" pitchFamily="34" charset="0"/>
              </a:rPr>
              <a:t>Macromote</a:t>
            </a:r>
            <a:r>
              <a:rPr lang="en-US" b="0" i="0" dirty="0">
                <a:solidFill>
                  <a:srgbClr val="202124"/>
                </a:solidFill>
                <a:effectLst/>
                <a:latin typeface="arial" panose="020B0604020202020204" pitchFamily="34" charset="0"/>
              </a:rPr>
              <a:t> Sensor Module –Class</a:t>
            </a:r>
            <a:r>
              <a:rPr lang="el-GR" b="0" i="0" dirty="0">
                <a:solidFill>
                  <a:srgbClr val="202124"/>
                </a:solidFill>
                <a:effectLst/>
                <a:latin typeface="arial" panose="020B0604020202020204" pitchFamily="34" charset="0"/>
              </a:rPr>
              <a:t>		</a:t>
            </a:r>
            <a:endParaRPr lang="en-US" b="0" i="0" dirty="0">
              <a:solidFill>
                <a:srgbClr val="202124"/>
              </a:solidFill>
              <a:effectLst/>
              <a:latin typeface="arial" panose="020B0604020202020204" pitchFamily="34" charset="0"/>
            </a:endParaRPr>
          </a:p>
          <a:p>
            <a:r>
              <a:rPr lang="en-US" dirty="0"/>
              <a:t>The </a:t>
            </a:r>
            <a:r>
              <a:rPr lang="en-US" dirty="0" err="1"/>
              <a:t>macromotes</a:t>
            </a:r>
            <a:r>
              <a:rPr lang="en-US" dirty="0"/>
              <a:t> are designed to provide a physical simulation environment that allows for rapid algorithm development, yet still incorporates all the wonderful problems of real hardware. </a:t>
            </a:r>
            <a:endParaRPr lang="en-US" b="0" i="0" dirty="0">
              <a:solidFill>
                <a:srgbClr val="202124"/>
              </a:solidFill>
              <a:effectLst/>
              <a:latin typeface="arial" panose="020B0604020202020204" pitchFamily="34" charset="0"/>
            </a:endParaRP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To hardware: </a:t>
            </a:r>
          </a:p>
          <a:p>
            <a:pPr algn="l"/>
            <a:r>
              <a:rPr lang="en-US" sz="1800" b="0" i="0" u="none" strike="noStrike" baseline="0" dirty="0">
                <a:latin typeface="CMR9"/>
              </a:rPr>
              <a:t>It consists of a microcontroller with internal flash program memory,</a:t>
            </a:r>
          </a:p>
          <a:p>
            <a:pPr algn="l"/>
            <a:r>
              <a:rPr lang="en-US" sz="1800" b="0" i="0" u="none" strike="noStrike" baseline="0" dirty="0">
                <a:latin typeface="CMR9"/>
              </a:rPr>
              <a:t>data SRAM and data EEPROM</a:t>
            </a:r>
          </a:p>
          <a:p>
            <a:pPr algn="l"/>
            <a:r>
              <a:rPr lang="en-US" sz="2800" b="0" i="0" dirty="0">
                <a:solidFill>
                  <a:srgbClr val="202124"/>
                </a:solidFill>
                <a:effectLst/>
                <a:latin typeface="Google Sans"/>
              </a:rPr>
              <a:t>#</a:t>
            </a:r>
            <a:r>
              <a:rPr lang="el-GR" sz="2800" b="0" i="0" dirty="0">
                <a:solidFill>
                  <a:srgbClr val="202124"/>
                </a:solidFill>
                <a:effectLst/>
                <a:latin typeface="Google Sans"/>
              </a:rPr>
              <a:t>Ηλεκτρικά </a:t>
            </a:r>
            <a:r>
              <a:rPr lang="el-GR" sz="2800" b="0" i="0" dirty="0" err="1">
                <a:solidFill>
                  <a:srgbClr val="202124"/>
                </a:solidFill>
                <a:effectLst/>
                <a:latin typeface="Google Sans"/>
              </a:rPr>
              <a:t>απαλείψιμη</a:t>
            </a:r>
            <a:r>
              <a:rPr lang="el-GR" sz="2800" b="0" i="0" dirty="0">
                <a:solidFill>
                  <a:srgbClr val="202124"/>
                </a:solidFill>
                <a:effectLst/>
                <a:latin typeface="Google Sans"/>
              </a:rPr>
              <a:t> </a:t>
            </a:r>
            <a:r>
              <a:rPr lang="el-GR" sz="2800" b="0" i="0" dirty="0" err="1">
                <a:solidFill>
                  <a:srgbClr val="202124"/>
                </a:solidFill>
                <a:effectLst/>
                <a:latin typeface="Google Sans"/>
              </a:rPr>
              <a:t>προγραμματίσιμη</a:t>
            </a:r>
            <a:r>
              <a:rPr lang="el-GR" sz="2800" b="0" i="0" dirty="0">
                <a:solidFill>
                  <a:srgbClr val="202124"/>
                </a:solidFill>
                <a:effectLst/>
                <a:latin typeface="Google Sans"/>
              </a:rPr>
              <a:t> μνήμη μόνο για ανάγνωση</a:t>
            </a:r>
            <a:endParaRPr lang="el-GR" sz="2800" b="0" i="0" dirty="0">
              <a:solidFill>
                <a:srgbClr val="4D5156"/>
              </a:solidFill>
              <a:effectLst/>
              <a:latin typeface="arial" panose="020B0604020202020204" pitchFamily="34" charset="0"/>
            </a:endParaRPr>
          </a:p>
          <a:p>
            <a:pPr algn="l"/>
            <a:r>
              <a:rPr lang="el-GR" sz="2800" b="0" i="0" dirty="0">
                <a:solidFill>
                  <a:srgbClr val="4D5156"/>
                </a:solidFill>
                <a:effectLst/>
                <a:latin typeface="arial" panose="020B0604020202020204" pitchFamily="34" charset="0"/>
              </a:rPr>
              <a:t>Οι μνήμες EEPROM είναι μία νεότερη εξέλιξη των μνήμων ROM. Οι μνήμες, σε αντίθεση με τις μνήμες RAM, διατηρούν τα περιεχόμενά τους και μετά την διακοπή της τροφοδοσίας τους. Μπορούν όμως να διαγραφούν και να </a:t>
            </a:r>
            <a:r>
              <a:rPr lang="el-GR" sz="2800" b="0" i="0" dirty="0" err="1">
                <a:solidFill>
                  <a:srgbClr val="4D5156"/>
                </a:solidFill>
                <a:effectLst/>
                <a:latin typeface="arial" panose="020B0604020202020204" pitchFamily="34" charset="0"/>
              </a:rPr>
              <a:t>επαναπρογραμματιστούν</a:t>
            </a:r>
            <a:r>
              <a:rPr lang="el-GR" sz="2800" b="0" i="0" dirty="0">
                <a:solidFill>
                  <a:srgbClr val="4D5156"/>
                </a:solidFill>
                <a:effectLst/>
                <a:latin typeface="arial" panose="020B0604020202020204" pitchFamily="34" charset="0"/>
              </a:rPr>
              <a:t> με νέες, ακόμη και πάνω στο κύκλωμα στο οποίο είναι τοποθετημένες</a:t>
            </a:r>
          </a:p>
          <a:p>
            <a:pPr algn="l"/>
            <a:endParaRPr lang="el-GR" sz="1800" b="0" i="0" u="none" strike="noStrike" baseline="0" dirty="0">
              <a:latin typeface="CMR9"/>
            </a:endParaRPr>
          </a:p>
          <a:p>
            <a:pPr algn="l"/>
            <a:r>
              <a:rPr lang="el-GR" sz="1800" b="0" i="0" u="none" strike="noStrike" baseline="0" dirty="0">
                <a:latin typeface="CMR9"/>
              </a:rPr>
              <a:t>##Θα μπορούσαμε να χρησιμοποιήσουμε την </a:t>
            </a:r>
            <a:r>
              <a:rPr lang="en-US" sz="1800" b="0" i="0" u="none" strike="noStrike" baseline="0" dirty="0">
                <a:latin typeface="CMR9"/>
              </a:rPr>
              <a:t>EEPROM </a:t>
            </a:r>
            <a:r>
              <a:rPr lang="el-GR" sz="1800" b="0" i="0" u="none" strike="noStrike" baseline="0" dirty="0">
                <a:latin typeface="CMR9"/>
              </a:rPr>
              <a:t>του </a:t>
            </a:r>
            <a:r>
              <a:rPr lang="en-US" sz="1800" b="0" i="0" u="none" strike="noStrike" baseline="0" dirty="0">
                <a:latin typeface="CMR9"/>
              </a:rPr>
              <a:t>Arduino </a:t>
            </a:r>
            <a:r>
              <a:rPr lang="el-GR" sz="1800" b="0" i="0" u="none" strike="noStrike" baseline="0" dirty="0">
                <a:latin typeface="CMR9"/>
              </a:rPr>
              <a:t>στο παράδειγμα μου πχ για να αποθηκεύουμε την τελευταία θέση το </a:t>
            </a:r>
            <a:r>
              <a:rPr lang="en-US" sz="1800" b="0" i="0" u="none" strike="noStrike" baseline="0" dirty="0">
                <a:latin typeface="CMR9"/>
              </a:rPr>
              <a:t>Servo Motor</a:t>
            </a:r>
            <a:r>
              <a:rPr lang="el-GR" sz="1800" b="0" i="0" u="none" strike="noStrike" baseline="0" dirty="0">
                <a:latin typeface="CMR9"/>
              </a:rPr>
              <a:t> και να μην ξεκινάει σε κάθε </a:t>
            </a:r>
            <a:r>
              <a:rPr lang="en-US" sz="1800" b="0" i="0" u="none" strike="noStrike" baseline="0" dirty="0">
                <a:latin typeface="CMR9"/>
              </a:rPr>
              <a:t>reset </a:t>
            </a:r>
            <a:r>
              <a:rPr lang="el-GR" sz="1800" b="0" i="0" u="none" strike="noStrike" baseline="0" dirty="0">
                <a:latin typeface="CMR9"/>
              </a:rPr>
              <a:t>από την αρχή (φθείροντας τον κινητήρα)</a:t>
            </a:r>
            <a:endParaRPr lang="en-US" sz="1800" b="0" i="0" u="none" strike="noStrike" baseline="0" dirty="0">
              <a:latin typeface="CMR9"/>
            </a:endParaRPr>
          </a:p>
          <a:p>
            <a:pPr algn="l"/>
            <a:endParaRPr lang="el-GR" sz="1800" b="0" i="0" u="none" strike="noStrike" baseline="0" dirty="0">
              <a:latin typeface="CMR9"/>
            </a:endParaRPr>
          </a:p>
          <a:p>
            <a:pPr algn="l"/>
            <a:r>
              <a:rPr lang="en-US" sz="1800" b="0" i="0" u="none" strike="noStrike" baseline="0" dirty="0">
                <a:latin typeface="CMR9"/>
              </a:rPr>
              <a:t>Each type of memory is connected to a set of actuator</a:t>
            </a:r>
          </a:p>
          <a:p>
            <a:pPr algn="l"/>
            <a:r>
              <a:rPr lang="en-US" sz="1800" b="0" i="0" u="none" strike="noStrike" baseline="0" dirty="0">
                <a:latin typeface="CMR9"/>
              </a:rPr>
              <a:t>and sensor devices, including LEDs, a low-power radio</a:t>
            </a:r>
          </a:p>
          <a:p>
            <a:pPr algn="l"/>
            <a:r>
              <a:rPr lang="en-US" sz="1800" b="0" i="0" u="none" strike="noStrike" baseline="0" dirty="0">
                <a:latin typeface="CMR9"/>
              </a:rPr>
              <a:t>transceiver, an analog photo-sensor, a digital temperature</a:t>
            </a:r>
          </a:p>
          <a:p>
            <a:pPr algn="l"/>
            <a:r>
              <a:rPr lang="en-US" sz="1800" b="0" i="0" u="none" strike="noStrike" baseline="0" dirty="0">
                <a:latin typeface="CMR9"/>
              </a:rPr>
              <a:t>sensor, a serial port, and a small coprocessor(</a:t>
            </a:r>
            <a:r>
              <a:rPr lang="el-GR" sz="1800" b="0" i="0" u="none" strike="noStrike" baseline="0" dirty="0">
                <a:latin typeface="CMR9"/>
              </a:rPr>
              <a:t>θα </a:t>
            </a:r>
            <a:r>
              <a:rPr lang="el-GR" sz="1800" b="0" i="0" u="none" strike="noStrike" baseline="0" dirty="0" err="1">
                <a:latin typeface="CMR9"/>
              </a:rPr>
              <a:t>εξηγησω</a:t>
            </a:r>
            <a:r>
              <a:rPr lang="el-GR" sz="1800" b="0" i="0" u="none" strike="noStrike" baseline="0" dirty="0">
                <a:latin typeface="CMR9"/>
              </a:rPr>
              <a:t> γιατι)</a:t>
            </a:r>
            <a:r>
              <a:rPr lang="en-US" sz="1800" b="0" i="0" u="none" strike="noStrike" baseline="0" dirty="0">
                <a:latin typeface="CMR9"/>
              </a:rPr>
              <a:t> unit. </a:t>
            </a:r>
            <a:br>
              <a:rPr lang="el-GR" dirty="0"/>
            </a:br>
            <a:r>
              <a:rPr lang="el-GR" b="0" i="0" dirty="0">
                <a:solidFill>
                  <a:srgbClr val="202124"/>
                </a:solidFill>
                <a:effectLst/>
                <a:latin typeface="Google Sans"/>
              </a:rPr>
              <a:t>Ενώ δεν αποτελεί από μόνη της σημαντική ανακάλυψη, αυτό το πρωτότυπο ήταν ανεκτίμητη στην ανάπτυξη μιας αίσθησης για τα σημαντικά θέματα σε αυτό σχέδιο σχεδιασμού.</a:t>
            </a:r>
            <a:r>
              <a:rPr lang="en-US" sz="1200" b="0" i="0" u="none" strike="noStrike" baseline="0" dirty="0">
                <a:latin typeface="CMR9"/>
              </a:rPr>
              <a:t> (While</a:t>
            </a:r>
          </a:p>
          <a:p>
            <a:pPr algn="l"/>
            <a:r>
              <a:rPr lang="en-US" sz="1200" b="0" i="0" u="none" strike="noStrike" baseline="0" dirty="0">
                <a:latin typeface="CMR9"/>
              </a:rPr>
              <a:t>not a breakthrough in its own right, this prototype has been</a:t>
            </a:r>
          </a:p>
          <a:p>
            <a:pPr algn="l"/>
            <a:r>
              <a:rPr lang="en-US" sz="1200" b="0" i="0" u="none" strike="noStrike" baseline="0" dirty="0">
                <a:latin typeface="CMR9"/>
              </a:rPr>
              <a:t>invaluable in developing a feel for the salient issues in this</a:t>
            </a:r>
          </a:p>
          <a:p>
            <a:pPr algn="l"/>
            <a:r>
              <a:rPr lang="en-US" sz="1200" b="0" i="0" u="none" strike="noStrike" baseline="0" dirty="0">
                <a:latin typeface="CMR9"/>
              </a:rPr>
              <a:t>design regime.)</a:t>
            </a:r>
          </a:p>
          <a:p>
            <a:pPr algn="l"/>
            <a:endParaRPr lang="en-US" sz="1200" b="0" i="0" u="none" strike="noStrike" baseline="0" dirty="0">
              <a:latin typeface="CMR9"/>
            </a:endParaRPr>
          </a:p>
          <a:p>
            <a:pPr algn="l"/>
            <a:endParaRPr lang="en-US" sz="1200" b="0" i="0" u="none" strike="noStrike" baseline="0" dirty="0">
              <a:latin typeface="CMR9"/>
            </a:endParaRPr>
          </a:p>
          <a:p>
            <a:pPr algn="l"/>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11</a:t>
            </a:fld>
            <a:endParaRPr lang="el-GR"/>
          </a:p>
        </p:txBody>
      </p:sp>
    </p:spTree>
    <p:extLst>
      <p:ext uri="{BB962C8B-B14F-4D97-AF65-F5344CB8AC3E}">
        <p14:creationId xmlns:p14="http://schemas.microsoft.com/office/powerpoint/2010/main" val="59184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ATMEL 90LS8535</a:t>
            </a:r>
          </a:p>
          <a:p>
            <a:pPr algn="l"/>
            <a:r>
              <a:rPr lang="en-US" sz="1800" b="0" i="0" u="none" strike="noStrike" baseline="0" dirty="0">
                <a:latin typeface="CMR9"/>
              </a:rPr>
              <a:t>It is an 8-bit Harvard architecture</a:t>
            </a:r>
          </a:p>
          <a:p>
            <a:pPr algn="l"/>
            <a:r>
              <a:rPr lang="en-US" sz="1800" b="0" i="0" u="none" strike="noStrike" baseline="0" dirty="0">
                <a:latin typeface="CMR9"/>
              </a:rPr>
              <a:t>with 16-bit addresses. It provides 32 8-bit general registers</a:t>
            </a:r>
          </a:p>
          <a:p>
            <a:pPr algn="l"/>
            <a:r>
              <a:rPr lang="en-US" sz="1800" b="0" i="0" u="none" strike="noStrike" baseline="0" dirty="0">
                <a:latin typeface="CMR9"/>
              </a:rPr>
              <a:t>and runs at 4 MHz and 3.0 V.</a:t>
            </a:r>
            <a:endParaRPr lang="en-US" dirty="0"/>
          </a:p>
          <a:p>
            <a:endParaRPr lang="en-US" dirty="0"/>
          </a:p>
          <a:p>
            <a:r>
              <a:rPr lang="el-GR" dirty="0" err="1"/>
              <a:t>Γινεται</a:t>
            </a:r>
            <a:r>
              <a:rPr lang="el-GR" dirty="0"/>
              <a:t> αναφορά και για τον αμέσως επόμενο </a:t>
            </a:r>
            <a:r>
              <a:rPr lang="en-US" dirty="0"/>
              <a:t>ARM </a:t>
            </a:r>
            <a:r>
              <a:rPr lang="el-GR" dirty="0"/>
              <a:t>αντίστοιχο μικροελεγκτή </a:t>
            </a:r>
            <a:r>
              <a:rPr lang="en-US" sz="1800" b="0" i="0" u="none" strike="noStrike" baseline="0" dirty="0">
                <a:latin typeface="CMR9"/>
              </a:rPr>
              <a:t>Atmel AT91 Arm Thumb.</a:t>
            </a:r>
            <a:endParaRPr lang="el-GR"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Note</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ARM thumb </a:t>
            </a:r>
            <a:r>
              <a:rPr lang="el-GR" sz="1800" dirty="0">
                <a:effectLst/>
                <a:latin typeface="Calibri" panose="020F0502020204030204" pitchFamily="34" charset="0"/>
                <a:ea typeface="Calibri" panose="020F0502020204030204" pitchFamily="34" charset="0"/>
                <a:cs typeface="Times New Roman" panose="02020603050405020304" pitchFamily="18" charset="0"/>
              </a:rPr>
              <a:t>εντολές που χρησιμοποιεί η </a:t>
            </a:r>
            <a:r>
              <a:rPr lang="en-US" sz="1800" dirty="0">
                <a:effectLst/>
                <a:latin typeface="Calibri" panose="020F0502020204030204" pitchFamily="34" charset="0"/>
                <a:ea typeface="Calibri" panose="020F0502020204030204" pitchFamily="34" charset="0"/>
                <a:cs typeface="Times New Roman" panose="02020603050405020304" pitchFamily="18" charset="0"/>
              </a:rPr>
              <a:t>arm </a:t>
            </a:r>
            <a:r>
              <a:rPr lang="el-GR" sz="1800" dirty="0">
                <a:effectLst/>
                <a:latin typeface="Calibri" panose="020F0502020204030204" pitchFamily="34" charset="0"/>
                <a:ea typeface="Calibri" panose="020F0502020204030204" pitchFamily="34" charset="0"/>
                <a:cs typeface="Times New Roman" panose="02020603050405020304" pitchFamily="18" charset="0"/>
              </a:rPr>
              <a:t>για να κανει καποια πράγματα πιο γρήγορα κωδικοποιούνται </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#σε λιγότερα </a:t>
            </a:r>
            <a:r>
              <a:rPr lang="en-US" sz="1800" dirty="0">
                <a:effectLst/>
                <a:latin typeface="Calibri" panose="020F0502020204030204" pitchFamily="34" charset="0"/>
                <a:ea typeface="Calibri" panose="020F0502020204030204" pitchFamily="34" charset="0"/>
                <a:cs typeface="Times New Roman" panose="02020603050405020304" pitchFamily="18" charset="0"/>
              </a:rPr>
              <a:t>bits </a:t>
            </a:r>
            <a:r>
              <a:rPr lang="el-GR" sz="1800" dirty="0">
                <a:effectLst/>
                <a:latin typeface="Calibri" panose="020F0502020204030204" pitchFamily="34" charset="0"/>
                <a:ea typeface="Calibri" panose="020F0502020204030204" pitchFamily="34" charset="0"/>
                <a:cs typeface="Times New Roman" panose="02020603050405020304" pitchFamily="18" charset="0"/>
              </a:rPr>
              <a:t>16(αντί 32) και μπορεί να γίνονται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multi</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issue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multi</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execute</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a:t>
            </a:r>
          </a:p>
          <a:p>
            <a:pPr algn="l"/>
            <a:r>
              <a:rPr lang="en-US" sz="1800" b="0" i="0" u="none" strike="noStrike" baseline="0" dirty="0">
                <a:latin typeface="CMR9"/>
              </a:rPr>
              <a:t>The MCU</a:t>
            </a:r>
            <a:r>
              <a:rPr lang="el-GR" sz="1800" b="0" i="0" u="none" strike="noStrike" baseline="0" dirty="0">
                <a:latin typeface="CMR9"/>
              </a:rPr>
              <a:t> </a:t>
            </a:r>
            <a:r>
              <a:rPr lang="en-US" sz="1800" b="0" i="0" u="none" strike="noStrike" baseline="0" dirty="0">
                <a:latin typeface="CMR9"/>
              </a:rPr>
              <a:t>is designed such that the processor cannot write to instruction</a:t>
            </a:r>
          </a:p>
          <a:p>
            <a:pPr algn="l"/>
            <a:r>
              <a:rPr lang="en-US" sz="1800" b="0" i="0" u="none" strike="noStrike" baseline="0" dirty="0">
                <a:latin typeface="CMR9"/>
              </a:rPr>
              <a:t>memory; our prototype uses a coprocessor to perform</a:t>
            </a:r>
          </a:p>
          <a:p>
            <a:pPr algn="l"/>
            <a:r>
              <a:rPr lang="en-US" sz="1800" b="0" i="0" u="none" strike="noStrike" baseline="0" dirty="0">
                <a:latin typeface="CMR9"/>
              </a:rPr>
              <a:t>that function</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12</a:t>
            </a:fld>
            <a:endParaRPr lang="el-GR"/>
          </a:p>
        </p:txBody>
      </p:sp>
    </p:spTree>
    <p:extLst>
      <p:ext uri="{BB962C8B-B14F-4D97-AF65-F5344CB8AC3E}">
        <p14:creationId xmlns:p14="http://schemas.microsoft.com/office/powerpoint/2010/main" val="54710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Photo-Sensor control lines :In this case, the control lines eliminate power drain through the photo resistor when not in use.</a:t>
            </a:r>
          </a:p>
          <a:p>
            <a:pPr algn="l"/>
            <a:endParaRPr lang="en-US" sz="1800" b="0" i="0" u="none" strike="noStrike" baseline="0" dirty="0">
              <a:latin typeface="CMR9"/>
            </a:endParaRPr>
          </a:p>
          <a:p>
            <a:pPr algn="l"/>
            <a:r>
              <a:rPr lang="en-US" sz="1800" b="0" i="0" u="none" strike="noStrike" baseline="0" dirty="0">
                <a:latin typeface="CMR9"/>
              </a:rPr>
              <a:t>Radio :  It consists of an RF </a:t>
            </a:r>
            <a:r>
              <a:rPr lang="en-US" sz="1800" b="0" i="0" u="none" strike="noStrike" baseline="0" dirty="0" err="1">
                <a:latin typeface="CMR9"/>
              </a:rPr>
              <a:t>Monolithics</a:t>
            </a:r>
            <a:r>
              <a:rPr lang="en-US" sz="1800" b="0" i="0" u="none" strike="noStrike" baseline="0" dirty="0">
                <a:latin typeface="CMR9"/>
              </a:rPr>
              <a:t> 916.50</a:t>
            </a:r>
            <a:r>
              <a:rPr lang="en-US" sz="1800" b="0" i="0" u="none" strike="noStrike" baseline="0" dirty="0">
                <a:latin typeface="Times New Roman" panose="02020603050405020304" pitchFamily="18" charset="0"/>
              </a:rPr>
              <a:t> </a:t>
            </a:r>
            <a:r>
              <a:rPr lang="en-US" sz="1800" b="0" i="0" u="none" strike="noStrike" baseline="0" dirty="0">
                <a:latin typeface="CMR9"/>
              </a:rPr>
              <a:t>MHz transceiver (TR1000) [10], antenna, and collection of discrete components to configure the physical layer characteristics</a:t>
            </a:r>
          </a:p>
          <a:p>
            <a:pPr algn="l"/>
            <a:r>
              <a:rPr lang="en-US" sz="1800" b="0" i="0" u="none" strike="noStrike" baseline="0" dirty="0">
                <a:latin typeface="CMR9"/>
              </a:rPr>
              <a:t>such as signal strength and sensitivity. It operates</a:t>
            </a:r>
          </a:p>
          <a:p>
            <a:pPr algn="l"/>
            <a:r>
              <a:rPr lang="en-US" sz="1800" b="0" i="0" u="none" strike="noStrike" baseline="0" dirty="0">
                <a:latin typeface="CMR9"/>
              </a:rPr>
              <a:t>in an ON-OFF key mode at speeds up to 19.2 Kbps. Control</a:t>
            </a:r>
          </a:p>
          <a:p>
            <a:pPr algn="l"/>
            <a:r>
              <a:rPr lang="en-US" sz="1800" b="0" i="0" u="none" strike="noStrike" baseline="0" dirty="0">
                <a:latin typeface="CMR9"/>
              </a:rPr>
              <a:t>signals configure the radio to operate in either transmit, receive,</a:t>
            </a:r>
          </a:p>
          <a:p>
            <a:pPr algn="l"/>
            <a:r>
              <a:rPr lang="en-US" sz="1800" b="0" i="0" u="none" strike="noStrike" baseline="0" dirty="0">
                <a:latin typeface="CMR9"/>
              </a:rPr>
              <a:t>or power-o mode. The radio contains no buffering so</a:t>
            </a:r>
          </a:p>
          <a:p>
            <a:pPr algn="l"/>
            <a:r>
              <a:rPr lang="en-US" sz="1800" b="0" i="0" u="none" strike="noStrike" baseline="0" dirty="0">
                <a:latin typeface="CMR9"/>
              </a:rPr>
              <a:t>each bit must be serviced by the controller on time. Additionally,</a:t>
            </a:r>
          </a:p>
          <a:p>
            <a:pPr algn="l"/>
            <a:r>
              <a:rPr lang="en-US" sz="1800" b="0" i="0" u="none" strike="noStrike" baseline="0" dirty="0">
                <a:latin typeface="CMR9"/>
              </a:rPr>
              <a:t>the transmitted value is not latched by the radio, so</a:t>
            </a:r>
          </a:p>
          <a:p>
            <a:pPr algn="l"/>
            <a:r>
              <a:rPr lang="en-US" sz="1800" b="0" i="0" u="none" strike="noStrike" baseline="0" dirty="0">
                <a:latin typeface="CMR9"/>
              </a:rPr>
              <a:t>jitter at the radio input is propagated into the transmission</a:t>
            </a:r>
          </a:p>
          <a:p>
            <a:pPr algn="l"/>
            <a:r>
              <a:rPr lang="en-US" sz="1800" b="0" i="0" u="none" strike="noStrike" baseline="0" dirty="0">
                <a:latin typeface="CMR9"/>
              </a:rPr>
              <a:t>signal.</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13</a:t>
            </a:fld>
            <a:endParaRPr lang="el-GR"/>
          </a:p>
        </p:txBody>
      </p:sp>
    </p:spTree>
    <p:extLst>
      <p:ext uri="{BB962C8B-B14F-4D97-AF65-F5344CB8AC3E}">
        <p14:creationId xmlns:p14="http://schemas.microsoft.com/office/powerpoint/2010/main" val="415979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Temperature Sensor|I2C</a:t>
            </a:r>
          </a:p>
          <a:p>
            <a:pPr algn="l"/>
            <a:r>
              <a:rPr lang="en-US" dirty="0"/>
              <a:t>*In general up to eight I2C devices can be attached to this serial bus each with unique ID. I2C protocol is different from conventional bus protocols as there is no explicit arbiter.</a:t>
            </a:r>
            <a:r>
              <a:rPr lang="en-US" sz="1800" b="0" i="0" u="none" strike="noStrike" baseline="0" dirty="0">
                <a:latin typeface="CMR9"/>
              </a:rPr>
              <a:t> Bus</a:t>
            </a:r>
          </a:p>
          <a:p>
            <a:pPr algn="l"/>
            <a:r>
              <a:rPr lang="en-US" sz="1800" b="0" i="0" u="sng" strike="noStrike" baseline="0" dirty="0">
                <a:latin typeface="CMR9"/>
              </a:rPr>
              <a:t>negotiations must be carried out by software on the microcontroller</a:t>
            </a:r>
            <a:r>
              <a:rPr lang="en-US" sz="1800" b="0" i="0" u="none" strike="noStrike" baseline="0" dirty="0">
                <a:latin typeface="CMR9"/>
              </a:rPr>
              <a:t>.</a:t>
            </a:r>
          </a:p>
          <a:p>
            <a:pPr algn="l"/>
            <a:r>
              <a:rPr lang="en-US" dirty="0"/>
              <a:t>Serial-Port UART:</a:t>
            </a:r>
          </a:p>
          <a:p>
            <a:pPr algn="l"/>
            <a:r>
              <a:rPr lang="en-US" sz="1800" b="0" i="0" u="none" strike="noStrike" baseline="0" dirty="0">
                <a:latin typeface="CMR9"/>
              </a:rPr>
              <a:t>In transmit mode, the UART takes a byte of data and shifts</a:t>
            </a:r>
          </a:p>
          <a:p>
            <a:pPr algn="l"/>
            <a:r>
              <a:rPr lang="en-US" sz="1800" b="0" i="0" u="none" strike="noStrike" baseline="0" dirty="0">
                <a:latin typeface="CMR9"/>
              </a:rPr>
              <a:t>it out serially at a specified interval. In receive mode, it</a:t>
            </a:r>
          </a:p>
          <a:p>
            <a:pPr algn="l"/>
            <a:r>
              <a:rPr lang="en-US" sz="1800" b="0" i="0" u="none" strike="noStrike" baseline="0" dirty="0">
                <a:latin typeface="CMR9"/>
              </a:rPr>
              <a:t>samples the input pin for a transition and shifts in bits at a</a:t>
            </a:r>
          </a:p>
          <a:p>
            <a:pPr algn="l"/>
            <a:r>
              <a:rPr lang="en-US" sz="1800" b="0" i="0" u="none" strike="noStrike" baseline="0" dirty="0">
                <a:latin typeface="CMR9"/>
              </a:rPr>
              <a:t>specified interval from the edge. Interrupts are triggered in</a:t>
            </a:r>
          </a:p>
          <a:p>
            <a:pPr algn="l"/>
            <a:r>
              <a:rPr lang="en-US" sz="1800" b="0" i="0" u="none" strike="noStrike" baseline="0" dirty="0">
                <a:latin typeface="CMR9"/>
              </a:rPr>
              <a:t>the processor to signal completion events.</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14</a:t>
            </a:fld>
            <a:endParaRPr lang="el-GR"/>
          </a:p>
        </p:txBody>
      </p:sp>
    </p:spTree>
    <p:extLst>
      <p:ext uri="{BB962C8B-B14F-4D97-AF65-F5344CB8AC3E}">
        <p14:creationId xmlns:p14="http://schemas.microsoft.com/office/powerpoint/2010/main" val="83942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l-GR" sz="1800" b="0" i="0" u="none" strike="noStrike" baseline="0" dirty="0">
                <a:latin typeface="CMR9"/>
              </a:rPr>
              <a:t>Δύο </a:t>
            </a:r>
            <a:r>
              <a:rPr lang="en-US" sz="1800" b="0" i="0" u="none" strike="noStrike" baseline="0" dirty="0">
                <a:latin typeface="CMR9"/>
              </a:rPr>
              <a:t>configurations </a:t>
            </a:r>
            <a:r>
              <a:rPr lang="el-GR" sz="1800" b="0" i="0" u="none" strike="noStrike" baseline="0" dirty="0">
                <a:latin typeface="CMR9"/>
              </a:rPr>
              <a:t>για την χρήση του συστήματος αυτού:</a:t>
            </a:r>
            <a:endParaRPr lang="en-US" sz="1800" b="0" i="0" u="none" strike="noStrike" baseline="0" dirty="0">
              <a:latin typeface="CMR9"/>
            </a:endParaRPr>
          </a:p>
          <a:p>
            <a:pPr algn="l"/>
            <a:r>
              <a:rPr lang="en-US" sz="1800" b="0" i="0" u="none" strike="noStrike" baseline="0" dirty="0">
                <a:latin typeface="CMR9"/>
              </a:rPr>
              <a:t>One is a mobile sensor that picks up temperature and light readings and</a:t>
            </a:r>
          </a:p>
          <a:p>
            <a:pPr algn="l"/>
            <a:r>
              <a:rPr lang="en-US" sz="1800" b="0" i="0" u="none" strike="noStrike" baseline="0" dirty="0">
                <a:latin typeface="CMR9"/>
              </a:rPr>
              <a:t>periodically presents them on the wireless network as tagged</a:t>
            </a:r>
          </a:p>
          <a:p>
            <a:pPr algn="l"/>
            <a:r>
              <a:rPr lang="en-US" sz="1800" b="0" i="0" u="none" strike="noStrike" baseline="0" dirty="0">
                <a:latin typeface="CMR9"/>
              </a:rPr>
              <a:t>data objects. It needs to conserve its limited energy. The</a:t>
            </a:r>
          </a:p>
          <a:p>
            <a:pPr algn="l"/>
            <a:r>
              <a:rPr lang="en-US" sz="1800" b="0" i="0" u="none" strike="noStrike" baseline="0" dirty="0">
                <a:latin typeface="CMR9"/>
              </a:rPr>
              <a:t>second is a stationary sensor that bridges the radio network</a:t>
            </a:r>
          </a:p>
          <a:p>
            <a:pPr algn="l"/>
            <a:r>
              <a:rPr lang="en-US" sz="1800" b="0" i="0" u="none" strike="noStrike" baseline="0" dirty="0">
                <a:latin typeface="CMR9"/>
              </a:rPr>
              <a:t>through the serial link to a host on the Internet. It has</a:t>
            </a:r>
          </a:p>
          <a:p>
            <a:pPr algn="l"/>
            <a:r>
              <a:rPr lang="en-US" sz="1800" b="0" i="0" u="none" strike="noStrike" baseline="0" dirty="0">
                <a:latin typeface="CMR9"/>
              </a:rPr>
              <a:t>power supplied by its host, but also has more demanding</a:t>
            </a:r>
          </a:p>
          <a:p>
            <a:pPr algn="l"/>
            <a:r>
              <a:rPr lang="en-US" sz="1800" b="0" i="0" u="none" strike="noStrike" baseline="0" dirty="0">
                <a:latin typeface="CMR9"/>
              </a:rPr>
              <a:t>data flows.</a:t>
            </a:r>
          </a:p>
          <a:p>
            <a:pPr algn="l"/>
            <a:r>
              <a:rPr lang="el-GR" sz="1800" b="0" i="0" u="none" strike="noStrike" baseline="0" dirty="0">
                <a:latin typeface="CMR9"/>
              </a:rPr>
              <a:t>(</a:t>
            </a:r>
            <a:r>
              <a:rPr lang="el-GR" sz="1800" b="0" i="0" u="none" strike="noStrike" baseline="0" dirty="0" err="1">
                <a:latin typeface="CMR9"/>
              </a:rPr>
              <a:t>Μεταφρ</a:t>
            </a:r>
            <a:r>
              <a:rPr lang="el-GR" sz="1800" b="0" i="0" u="none" strike="noStrike" baseline="0" dirty="0">
                <a:latin typeface="CMR9"/>
              </a:rPr>
              <a:t>.:</a:t>
            </a:r>
            <a:r>
              <a:rPr lang="el-GR" dirty="0"/>
              <a:t>Το ένα είναι ένας κινητός αισθητήρας που λαμβάνει μετρήσεις θερμοκρασίας και φωτός και τακτικά τα παρουσιάζει στο ασύρματο δίκτυο με ετικέτα αντικείμενα δεδομένων. Πρέπει να διατηρήσει την περιορισμένη ενέργειά του.  Το δεύτερο είναι ένας σταθερός αισθητήρας που γεφυρώνει το ραδιοφωνικό δίκτυο μέσω του σειριακού συνδέσμου προς έναν κεντρικό υπολογιστή στο Διαδίκτυο. Εχει τροφοδοτείται από τον οικοδεσπότη του, αλλά έχει και πιο απαιτητική ροές δεδομένων.</a:t>
            </a:r>
            <a:r>
              <a:rPr lang="el-GR" sz="1800" b="0" i="0" u="none" strike="noStrike" baseline="0" dirty="0">
                <a:latin typeface="CMR9"/>
              </a:rPr>
              <a:t>)</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16</a:t>
            </a:fld>
            <a:endParaRPr lang="el-GR"/>
          </a:p>
        </p:txBody>
      </p:sp>
    </p:spTree>
    <p:extLst>
      <p:ext uri="{BB962C8B-B14F-4D97-AF65-F5344CB8AC3E}">
        <p14:creationId xmlns:p14="http://schemas.microsoft.com/office/powerpoint/2010/main" val="385201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An operating system framework is needed that will retain these characteristics by</a:t>
            </a:r>
          </a:p>
          <a:p>
            <a:pPr algn="l"/>
            <a:r>
              <a:rPr lang="en-US" sz="1800" b="0" i="0" u="none" strike="noStrike" baseline="0" dirty="0">
                <a:latin typeface="CMR9"/>
              </a:rPr>
              <a:t>managing the hardware capabilities effectively, while supporting</a:t>
            </a:r>
          </a:p>
          <a:p>
            <a:pPr algn="l"/>
            <a:r>
              <a:rPr lang="en-US" sz="1800" b="0" i="0" u="none" strike="noStrike" baseline="0" dirty="0">
                <a:latin typeface="CMR9"/>
              </a:rPr>
              <a:t>concurrency-intensive operation in a manner that</a:t>
            </a:r>
          </a:p>
          <a:p>
            <a:pPr algn="l"/>
            <a:r>
              <a:rPr lang="en-US" sz="1800" b="0" i="0" u="none" strike="noStrike" baseline="0" dirty="0">
                <a:latin typeface="CMR9"/>
              </a:rPr>
              <a:t>achieves efficient modularity and robustness.</a:t>
            </a:r>
          </a:p>
          <a:p>
            <a:pPr algn="l"/>
            <a:r>
              <a:rPr lang="en-US" dirty="0"/>
              <a:t>#</a:t>
            </a:r>
            <a:r>
              <a:rPr lang="el-GR" dirty="0"/>
              <a:t>Απαιτείται ένα πλαίσιο λειτουργικού συστήματος που θα διατηρήσει αυτά τα χαρακτηριστικά έως αποτελεσματική διαχείριση των δυνατοτήτων υλικού, ενώ υποστηρίζει εντατική ταυτόχρονη λειτουργία με τρόπο που επιτυγχάνει αποτελεσματική </a:t>
            </a:r>
            <a:r>
              <a:rPr lang="en-US" dirty="0"/>
              <a:t>#modularity</a:t>
            </a:r>
            <a:r>
              <a:rPr lang="el-GR" dirty="0"/>
              <a:t> και </a:t>
            </a:r>
            <a:r>
              <a:rPr lang="en-US" dirty="0"/>
              <a:t>robustness</a:t>
            </a:r>
            <a:r>
              <a:rPr lang="el-GR" dirty="0"/>
              <a:t>.</a:t>
            </a:r>
            <a:endParaRPr lang="en-US" dirty="0"/>
          </a:p>
          <a:p>
            <a:pPr algn="l"/>
            <a:r>
              <a:rPr lang="el-GR" dirty="0"/>
              <a:t>Τα </a:t>
            </a:r>
            <a:r>
              <a:rPr lang="en-US" dirty="0"/>
              <a:t>embedded </a:t>
            </a:r>
            <a:r>
              <a:rPr lang="en-US" dirty="0" err="1"/>
              <a:t>os</a:t>
            </a:r>
            <a:r>
              <a:rPr lang="en-US" dirty="0"/>
              <a:t> </a:t>
            </a:r>
            <a:r>
              <a:rPr lang="el-GR" dirty="0"/>
              <a:t>της εποχής(</a:t>
            </a:r>
            <a:r>
              <a:rPr lang="en-US" sz="1800" b="0" i="0" u="none" strike="noStrike" baseline="0" dirty="0">
                <a:latin typeface="CMR9"/>
              </a:rPr>
              <a:t>VxWorks [13], WinCE [19], </a:t>
            </a:r>
            <a:r>
              <a:rPr lang="en-US" sz="1800" b="0" i="0" u="none" strike="noStrike" baseline="0" dirty="0" err="1">
                <a:latin typeface="CMR9"/>
              </a:rPr>
              <a:t>PalmOS</a:t>
            </a:r>
            <a:r>
              <a:rPr lang="en-US" sz="1800" b="0" i="0" u="none" strike="noStrike" baseline="0" dirty="0">
                <a:latin typeface="CMR9"/>
              </a:rPr>
              <a:t> [4], and QNX [26] and</a:t>
            </a:r>
          </a:p>
          <a:p>
            <a:pPr algn="l"/>
            <a:r>
              <a:rPr lang="en-US" sz="1800" b="0" i="0" u="none" strike="noStrike" baseline="0" dirty="0">
                <a:latin typeface="CMR9"/>
              </a:rPr>
              <a:t>many others</a:t>
            </a:r>
            <a:r>
              <a:rPr lang="el-GR" sz="1800" b="0" i="0" u="none" strike="noStrike" baseline="0" dirty="0">
                <a:latin typeface="CMR9"/>
              </a:rPr>
              <a:t>) </a:t>
            </a:r>
            <a:r>
              <a:rPr lang="el-GR" dirty="0"/>
              <a:t> δεν είναι κατάλληλα για διάφορους λόγους</a:t>
            </a:r>
            <a:r>
              <a:rPr lang="en-US" dirty="0"/>
              <a:t>  they do not come close to meeting our requirements (characteristics set before) </a:t>
            </a:r>
            <a:r>
              <a:rPr lang="el-GR" dirty="0"/>
              <a:t>είναι </a:t>
            </a:r>
            <a:r>
              <a:rPr lang="el-GR" dirty="0" err="1"/>
              <a:t>πίο</a:t>
            </a:r>
            <a:r>
              <a:rPr lang="el-GR" dirty="0"/>
              <a:t> πολύ ταιριαστά σε </a:t>
            </a:r>
            <a:r>
              <a:rPr lang="en-US" dirty="0"/>
              <a:t>embedded PC </a:t>
            </a:r>
            <a:r>
              <a:rPr lang="el-GR" dirty="0"/>
              <a:t>σενάριο.</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PDAs(</a:t>
            </a:r>
            <a:r>
              <a:rPr lang="el-GR" b="0" i="0" dirty="0">
                <a:solidFill>
                  <a:srgbClr val="4D5156"/>
                </a:solidFill>
                <a:effectLst/>
                <a:latin typeface="arial" panose="020B0604020202020204" pitchFamily="34" charset="0"/>
              </a:rPr>
              <a:t>προσωπικός ψηφιακός βοηθός</a:t>
            </a:r>
            <a:r>
              <a:rPr lang="en-US" b="0" i="0" dirty="0">
                <a:solidFill>
                  <a:srgbClr val="4D5156"/>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i="0" dirty="0">
                <a:solidFill>
                  <a:srgbClr val="4D5156"/>
                </a:solidFill>
                <a:effectLst/>
                <a:latin typeface="arial" panose="020B0604020202020204" pitchFamily="34" charset="0"/>
              </a:rPr>
              <a:t>Ένα παράδειγμα γιατί δεν είναι κατάλληλα.</a:t>
            </a:r>
            <a:endParaRPr lang="el-GR" dirty="0"/>
          </a:p>
          <a:p>
            <a:pPr algn="l"/>
            <a:r>
              <a:rPr lang="el-GR" dirty="0"/>
              <a:t>Πχ. Στο </a:t>
            </a:r>
            <a:r>
              <a:rPr lang="en-US" dirty="0"/>
              <a:t>QNX</a:t>
            </a:r>
            <a:r>
              <a:rPr lang="el-GR" dirty="0"/>
              <a:t> λειτουργικό το </a:t>
            </a:r>
            <a:r>
              <a:rPr lang="en-US" dirty="0"/>
              <a:t>context switch(</a:t>
            </a:r>
            <a:r>
              <a:rPr lang="en-US" b="0" i="1" dirty="0">
                <a:solidFill>
                  <a:srgbClr val="242729"/>
                </a:solidFill>
                <a:effectLst/>
                <a:latin typeface="Arial" panose="020B0604020202020204" pitchFamily="34" charset="0"/>
              </a:rPr>
              <a:t>context switch is the process of storing and restoring the state (context) of a process so that execution can be resumed from the same point at a later time.</a:t>
            </a:r>
            <a:r>
              <a:rPr lang="en-US" b="0" i="0" dirty="0">
                <a:solidFill>
                  <a:srgbClr val="242729"/>
                </a:solidFill>
                <a:effectLst/>
                <a:latin typeface="Arial" panose="020B0604020202020204" pitchFamily="34" charset="0"/>
              </a:rPr>
              <a:t>"</a:t>
            </a:r>
            <a:r>
              <a:rPr lang="en-US" dirty="0"/>
              <a:t>) </a:t>
            </a:r>
            <a:r>
              <a:rPr lang="el-GR" dirty="0"/>
              <a:t>απαιτεί πάνω από 2400 κύκλους στα 33</a:t>
            </a:r>
            <a:r>
              <a:rPr lang="en-US" dirty="0" err="1"/>
              <a:t>Mhz</a:t>
            </a:r>
            <a:r>
              <a:rPr lang="el-GR" dirty="0"/>
              <a:t> 386</a:t>
            </a:r>
            <a:r>
              <a:rPr lang="en-US" dirty="0"/>
              <a:t>EX</a:t>
            </a:r>
            <a:r>
              <a:rPr lang="el-GR" dirty="0"/>
              <a:t> επεξεργαστή και το αποτύπωμα μνήμης του </a:t>
            </a:r>
            <a:r>
              <a:rPr lang="el-GR" dirty="0" err="1"/>
              <a:t>VxWorks</a:t>
            </a:r>
            <a:r>
              <a:rPr lang="el-GR" dirty="0"/>
              <a:t> είναι στα εκατοντάδες </a:t>
            </a:r>
            <a:r>
              <a:rPr lang="el-GR" dirty="0" err="1"/>
              <a:t>kilobyte</a:t>
            </a:r>
            <a:r>
              <a:rPr lang="el-GR" dirty="0"/>
              <a:t>. Όλα αυτά είναι πάνω από μία τάξη μεγέθους από τα όρια που απαιτούνται στην δική μας εφαρμογή.</a:t>
            </a:r>
          </a:p>
        </p:txBody>
      </p:sp>
      <p:sp>
        <p:nvSpPr>
          <p:cNvPr id="4" name="Slide Number Placeholder 3"/>
          <p:cNvSpPr>
            <a:spLocks noGrp="1"/>
          </p:cNvSpPr>
          <p:nvPr>
            <p:ph type="sldNum" sz="quarter" idx="5"/>
          </p:nvPr>
        </p:nvSpPr>
        <p:spPr/>
        <p:txBody>
          <a:bodyPr/>
          <a:lstStyle/>
          <a:p>
            <a:fld id="{535AD8CF-DE27-461B-873A-08932DD8129F}" type="slidenum">
              <a:rPr lang="el-GR" smtClean="0"/>
              <a:t>17</a:t>
            </a:fld>
            <a:endParaRPr lang="el-GR"/>
          </a:p>
        </p:txBody>
      </p:sp>
    </p:spTree>
    <p:extLst>
      <p:ext uri="{BB962C8B-B14F-4D97-AF65-F5344CB8AC3E}">
        <p14:creationId xmlns:p14="http://schemas.microsoft.com/office/powerpoint/2010/main" val="4125906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Παρόμοιο πρόβλημα με το να κτίζεις  αποτελεσματικές δικτυακές </a:t>
            </a:r>
            <a:r>
              <a:rPr lang="el-GR" dirty="0" err="1"/>
              <a:t>διεπαφές</a:t>
            </a:r>
            <a:r>
              <a:rPr lang="el-GR" dirty="0"/>
              <a:t> που  μπορούν να διατηρούν μεγάλες ταυτόχρονες ροές και να χειρίζεται περίτεχνα αρκετά ειδικά γεγονότα.</a:t>
            </a:r>
          </a:p>
          <a:p>
            <a:endParaRPr lang="en-US" dirty="0"/>
          </a:p>
          <a:p>
            <a:endParaRPr lang="en-US" dirty="0"/>
          </a:p>
          <a:p>
            <a:r>
              <a:rPr lang="en-US" dirty="0"/>
              <a:t>H </a:t>
            </a:r>
            <a:r>
              <a:rPr lang="el-GR" dirty="0"/>
              <a:t>μηχανή όπως σε αρχιτεκτονικές </a:t>
            </a:r>
            <a:r>
              <a:rPr lang="en-US" dirty="0"/>
              <a:t>TAM </a:t>
            </a:r>
            <a:r>
              <a:rPr lang="el-GR" dirty="0"/>
              <a:t>και </a:t>
            </a:r>
            <a:r>
              <a:rPr lang="en-US" dirty="0"/>
              <a:t>CILK </a:t>
            </a:r>
            <a:r>
              <a:rPr lang="el-GR" dirty="0"/>
              <a:t> διατηρεί 2 επίπεδα </a:t>
            </a:r>
            <a:r>
              <a:rPr lang="en-US" dirty="0"/>
              <a:t>scheduling</a:t>
            </a:r>
            <a:r>
              <a:rPr lang="el-GR" dirty="0"/>
              <a:t> δομή έτσι ένα μικρό μέρος της επεξεργασίας που σχετίζεται με </a:t>
            </a:r>
            <a:r>
              <a:rPr lang="en-US" dirty="0"/>
              <a:t>hardware</a:t>
            </a:r>
            <a:r>
              <a:rPr lang="el-GR" dirty="0"/>
              <a:t> γεγονότα μπορεί να εκτελεστεί αμέσως καθώς μεγάλες διεργασίες που τρέχουν διακόπτονται (</a:t>
            </a:r>
            <a:r>
              <a:rPr lang="en-US" dirty="0"/>
              <a:t>preemptive scheduling).</a:t>
            </a:r>
          </a:p>
          <a:p>
            <a:endParaRPr lang="en-US" dirty="0"/>
          </a:p>
          <a:p>
            <a:r>
              <a:rPr lang="en-US" dirty="0"/>
              <a:t>FSM more programmable.</a:t>
            </a:r>
          </a:p>
          <a:p>
            <a:endParaRPr lang="en-US" dirty="0"/>
          </a:p>
          <a:p>
            <a:r>
              <a:rPr lang="en-US" dirty="0"/>
              <a:t>Scalability </a:t>
            </a:r>
            <a:r>
              <a:rPr lang="el-GR" dirty="0"/>
              <a:t>με </a:t>
            </a:r>
            <a:r>
              <a:rPr lang="el-GR" dirty="0" err="1"/>
              <a:t>διαφορες</a:t>
            </a:r>
            <a:r>
              <a:rPr lang="el-GR" dirty="0"/>
              <a:t> συσκευές.</a:t>
            </a:r>
            <a:endParaRPr lang="en-US" dirty="0"/>
          </a:p>
          <a:p>
            <a:r>
              <a:rPr lang="el-GR" dirty="0"/>
              <a:t>Σε αντίθεση με τις παραδοσιακές έννοιες της επεκτασιμότητας που επικεντρώνονται στην αύξηση της συνολικής ισχύος / πόρων / εργασίας για ένα δεδομένο παράδειγμα υπολογισμού</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18</a:t>
            </a:fld>
            <a:endParaRPr lang="el-GR"/>
          </a:p>
        </p:txBody>
      </p:sp>
    </p:spTree>
    <p:extLst>
      <p:ext uri="{BB962C8B-B14F-4D97-AF65-F5344CB8AC3E}">
        <p14:creationId xmlns:p14="http://schemas.microsoft.com/office/powerpoint/2010/main" val="3361309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Event-driven architecture is made up of event producers and event consumers. An event producer detects or senses an event and represents the event as a message. It does not know the consumer of the event, or the outcome of an event. </a:t>
            </a:r>
          </a:p>
          <a:p>
            <a:endParaRPr lang="en-US" dirty="0"/>
          </a:p>
          <a:p>
            <a:r>
              <a:rPr lang="en-US" dirty="0"/>
              <a:t>After an event has been detected, it is transmitted from the event producer to the event consumers through event channels, where an event processing platform processes the event asynchronously. Event consumers need to be informed when an event has occurred. They might process the event or may only be impacted by it. </a:t>
            </a:r>
          </a:p>
          <a:p>
            <a:endParaRPr lang="en-US" dirty="0"/>
          </a:p>
          <a:p>
            <a:r>
              <a:rPr lang="en-US" dirty="0"/>
              <a:t>The event processing platform will execute the correct response to an event and send the activity downstream to the right consumers. This downstream activity is where the outcome of an event is seen. </a:t>
            </a:r>
          </a:p>
          <a:p>
            <a:endParaRPr lang="en-US" dirty="0"/>
          </a:p>
          <a:p>
            <a:r>
              <a:rPr lang="el-GR" dirty="0" err="1"/>
              <a:t>Μεταφρ</a:t>
            </a:r>
            <a:r>
              <a:rPr lang="el-GR" dirty="0"/>
              <a:t>.</a:t>
            </a:r>
          </a:p>
          <a:p>
            <a:r>
              <a:rPr lang="el-GR" dirty="0"/>
              <a:t>Η αρχιτεκτονική βάσει εκδηλώσεων αποτελείται από παραγωγούς και καταναλωτές εκδηλώσεων. Ένας παραγωγός συμβάντων εντοπίζει ή ανιχνεύει ένα συμβάν και αντιπροσωπεύει το συμβάν ως μήνυμα. Δεν γνωρίζει τον καταναλωτή του συμβάντος ή το αποτέλεσμα ενός συμβάντος. Αφού εντοπιστεί ένα συμβάν, μεταδίδεται από τον παραγωγό συμβάντων στους καταναλωτές συμβάντων μέσω καναλιών εκδηλώσεων, όπου μια πλατφόρμα επεξεργασίας συμβάντων επεξεργάζεται το συμβάν ασύγχρονα. Οι καταναλωτές συμβάντων πρέπει να ενημερώνονται όταν έχει συμβεί ένα συμβάν. Μπορεί να επεξεργαστούν το συμβάν ή να επηρεαστούν μόνο από αυτό. Η πλατφόρμα επεξεργασίας συμβάντων θα εκτελέσει τη σωστή απόκριση σε ένα συμβάν και θα στείλει τη δραστηριότητα </a:t>
            </a:r>
            <a:r>
              <a:rPr lang="el-GR" dirty="0">
                <a:solidFill>
                  <a:srgbClr val="000000"/>
                </a:solidFill>
                <a:effectLst/>
              </a:rPr>
              <a:t>του επόμενου σταδίου</a:t>
            </a:r>
            <a:r>
              <a:rPr lang="el-GR" dirty="0"/>
              <a:t> στους σωστούς καταναλωτές. Αυτή η  δραστηριότητα είναι όπου βλέπει το αποτέλεσμα ενός συμβάντος.</a:t>
            </a:r>
          </a:p>
          <a:p>
            <a:endParaRPr lang="el-GR" dirty="0"/>
          </a:p>
          <a:p>
            <a:r>
              <a:rPr lang="el-GR" dirty="0"/>
              <a:t>Μια </a:t>
            </a:r>
            <a:r>
              <a:rPr lang="en-US" dirty="0"/>
              <a:t>stack </a:t>
            </a:r>
            <a:r>
              <a:rPr lang="el-GR" dirty="0"/>
              <a:t>αρχιτεκτονική θα απαιτούσε </a:t>
            </a:r>
            <a:r>
              <a:rPr lang="en-US" dirty="0"/>
              <a:t>stack space </a:t>
            </a:r>
            <a:r>
              <a:rPr lang="el-GR" dirty="0"/>
              <a:t>να δεσμεύεται σε κάθε πλαίσιο εκτέλεσης και επίσης θα χρειαζόταν να κάνει </a:t>
            </a:r>
            <a:r>
              <a:rPr lang="en-US" dirty="0"/>
              <a:t>multitasking </a:t>
            </a:r>
            <a:r>
              <a:rPr lang="el-GR" dirty="0"/>
              <a:t> ανάμεσα στα πλαίσια εκτέλεσης σε ρυθμούς 2 φορές κάθε 50μ</a:t>
            </a:r>
            <a:r>
              <a:rPr lang="en-US" dirty="0"/>
              <a:t>s </a:t>
            </a:r>
            <a:r>
              <a:rPr lang="el-GR" dirty="0"/>
              <a:t> (Μια για να εξυπηρετήσει την επικοινωνία με τον </a:t>
            </a:r>
            <a:r>
              <a:rPr lang="en-US" dirty="0"/>
              <a:t>rf </a:t>
            </a:r>
            <a:r>
              <a:rPr lang="el-GR" dirty="0"/>
              <a:t>και μία για να εκτελέσει όλη την υπόλοιπη δουλεία.</a:t>
            </a:r>
          </a:p>
          <a:p>
            <a:endParaRPr lang="el-GR" dirty="0"/>
          </a:p>
          <a:p>
            <a:r>
              <a:rPr lang="el-GR" dirty="0"/>
              <a:t>Το </a:t>
            </a:r>
            <a:r>
              <a:rPr lang="en-US" dirty="0"/>
              <a:t>tiny </a:t>
            </a:r>
            <a:r>
              <a:rPr lang="en-US" dirty="0" err="1"/>
              <a:t>os</a:t>
            </a:r>
            <a:r>
              <a:rPr lang="en-US" dirty="0"/>
              <a:t> </a:t>
            </a:r>
            <a:r>
              <a:rPr lang="el-GR" dirty="0"/>
              <a:t> ως </a:t>
            </a:r>
            <a:r>
              <a:rPr lang="en-US" dirty="0"/>
              <a:t>event based model </a:t>
            </a:r>
            <a:endParaRPr lang="el-GR" dirty="0"/>
          </a:p>
          <a:p>
            <a:pPr algn="l"/>
            <a:r>
              <a:rPr lang="en-US" sz="1800" b="0" i="0" u="none" strike="noStrike" baseline="0" dirty="0">
                <a:latin typeface="CMR9"/>
              </a:rPr>
              <a:t>It is not surprising</a:t>
            </a:r>
          </a:p>
          <a:p>
            <a:pPr algn="l"/>
            <a:r>
              <a:rPr lang="en-US" sz="1800" b="0" i="0" u="none" strike="noStrike" baseline="0" dirty="0">
                <a:latin typeface="CMR9"/>
              </a:rPr>
              <a:t>that researchers in the area of high performance computing</a:t>
            </a:r>
          </a:p>
          <a:p>
            <a:pPr algn="l"/>
            <a:r>
              <a:rPr lang="en-US" sz="1800" b="0" i="0" u="none" strike="noStrike" baseline="0" dirty="0">
                <a:latin typeface="CMR9"/>
              </a:rPr>
              <a:t>have seen this same phenomena { that event based</a:t>
            </a:r>
          </a:p>
          <a:p>
            <a:pPr algn="l"/>
            <a:r>
              <a:rPr lang="en-US" sz="1800" b="0" i="0" u="none" strike="noStrike" baseline="0" dirty="0">
                <a:latin typeface="CMR9"/>
              </a:rPr>
              <a:t>programming must be used to achieve high performance in</a:t>
            </a:r>
          </a:p>
          <a:p>
            <a:pPr algn="l"/>
            <a:r>
              <a:rPr lang="en-US" sz="1800" b="0" i="0" u="none" strike="noStrike" baseline="0" dirty="0">
                <a:latin typeface="CMR9"/>
              </a:rPr>
              <a:t>concurrency intensive applications</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19</a:t>
            </a:fld>
            <a:endParaRPr lang="el-GR"/>
          </a:p>
        </p:txBody>
      </p:sp>
    </p:spTree>
    <p:extLst>
      <p:ext uri="{BB962C8B-B14F-4D97-AF65-F5344CB8AC3E}">
        <p14:creationId xmlns:p14="http://schemas.microsoft.com/office/powerpoint/2010/main" val="371042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20</a:t>
            </a:fld>
            <a:endParaRPr lang="el-GR"/>
          </a:p>
        </p:txBody>
      </p:sp>
    </p:spTree>
    <p:extLst>
      <p:ext uri="{BB962C8B-B14F-4D97-AF65-F5344CB8AC3E}">
        <p14:creationId xmlns:p14="http://schemas.microsoft.com/office/powerpoint/2010/main" val="117793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Για αυτόν τον </a:t>
            </a:r>
            <a:r>
              <a:rPr lang="el-GR" sz="1800" dirty="0" err="1">
                <a:effectLst/>
                <a:latin typeface="Calibri" panose="020F0502020204030204" pitchFamily="34" charset="0"/>
                <a:ea typeface="Calibri" panose="020F0502020204030204" pitchFamily="34" charset="0"/>
                <a:cs typeface="Times New Roman" panose="02020603050405020304" pitchFamily="18" charset="0"/>
              </a:rPr>
              <a:t>σκοπο</a:t>
            </a:r>
            <a:r>
              <a:rPr lang="el-GR" sz="1800" dirty="0">
                <a:effectLst/>
                <a:latin typeface="Calibri" panose="020F0502020204030204" pitchFamily="34" charset="0"/>
                <a:ea typeface="Calibri" panose="020F0502020204030204" pitchFamily="34" charset="0"/>
                <a:cs typeface="Times New Roman" panose="02020603050405020304" pitchFamily="18" charset="0"/>
              </a:rPr>
              <a:t> εδώ θα αναγνωρίσουμε τις απαιτήσεις-κλειδί΄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θα  αναπτύξουμε μια μικρή συσκευή που είναι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ο εκπρόσωπος της τάξης, θα δούμε ένα οδηγούμενο από μικρά γεγονότα λειτουργικό σύστημα(</a:t>
            </a:r>
            <a:r>
              <a:rPr lang="en-US" sz="1800" dirty="0">
                <a:effectLst/>
                <a:latin typeface="Calibri" panose="020F0502020204030204" pitchFamily="34" charset="0"/>
                <a:ea typeface="Calibri" panose="020F0502020204030204" pitchFamily="34" charset="0"/>
                <a:cs typeface="Times New Roman" panose="02020603050405020304" pitchFamily="18" charset="0"/>
              </a:rPr>
              <a:t>tiny event</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driven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os</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και θα δείξουμε ότι παρέχει υποστήριξη επαρκούς παραμετροποίησης και λειτουργία εντατικής ταυτόχρονης λειτουργείας (</a:t>
            </a:r>
            <a:r>
              <a:rPr lang="en-US" sz="1800" dirty="0">
                <a:effectLst/>
                <a:latin typeface="Calibri" panose="020F0502020204030204" pitchFamily="34" charset="0"/>
                <a:ea typeface="Calibri" panose="020F0502020204030204" pitchFamily="34" charset="0"/>
                <a:cs typeface="Times New Roman" panose="02020603050405020304" pitchFamily="18" charset="0"/>
              </a:rPr>
              <a:t>Real Time</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approximation</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a:p>
            <a:pPr algn="l"/>
            <a:endParaRPr lang="el-GR" sz="1800" b="0" i="0" u="none" strike="noStrike" baseline="0" dirty="0">
              <a:latin typeface="CMR9"/>
            </a:endParaRPr>
          </a:p>
          <a:p>
            <a:pPr algn="l"/>
            <a:r>
              <a:rPr lang="el-GR" sz="1800" b="0" i="0" u="none" strike="noStrike" baseline="0" dirty="0">
                <a:latin typeface="CMR9"/>
              </a:rPr>
              <a:t>Η ανάλυση του </a:t>
            </a:r>
            <a:r>
              <a:rPr lang="en-US" sz="1800" b="0" i="0" u="none" strike="noStrike" baseline="0" dirty="0">
                <a:latin typeface="CMR9"/>
              </a:rPr>
              <a:t>paper </a:t>
            </a:r>
            <a:r>
              <a:rPr lang="el-GR" sz="1800" b="0" i="0" u="none" strike="noStrike" baseline="0" dirty="0">
                <a:latin typeface="CMR9"/>
              </a:rPr>
              <a:t>θέτει τις βάσεις για μελλοντικές αρχιτεκτονικές εξελίξεις.</a:t>
            </a:r>
            <a:endParaRPr lang="en-US" sz="1800" b="0" i="0" u="none" strike="noStrike" baseline="0" dirty="0">
              <a:latin typeface="CMR9"/>
            </a:endParaRPr>
          </a:p>
        </p:txBody>
      </p:sp>
      <p:sp>
        <p:nvSpPr>
          <p:cNvPr id="4" name="Slide Number Placeholder 3"/>
          <p:cNvSpPr>
            <a:spLocks noGrp="1"/>
          </p:cNvSpPr>
          <p:nvPr>
            <p:ph type="sldNum" sz="quarter" idx="5"/>
          </p:nvPr>
        </p:nvSpPr>
        <p:spPr/>
        <p:txBody>
          <a:bodyPr/>
          <a:lstStyle/>
          <a:p>
            <a:fld id="{535AD8CF-DE27-461B-873A-08932DD8129F}" type="slidenum">
              <a:rPr lang="el-GR" smtClean="0"/>
              <a:t>2</a:t>
            </a:fld>
            <a:endParaRPr lang="el-GR"/>
          </a:p>
        </p:txBody>
      </p:sp>
    </p:spTree>
    <p:extLst>
      <p:ext uri="{BB962C8B-B14F-4D97-AF65-F5344CB8AC3E}">
        <p14:creationId xmlns:p14="http://schemas.microsoft.com/office/powerpoint/2010/main" val="2703825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The task scheduler is currently a simple </a:t>
            </a:r>
            <a:r>
              <a:rPr lang="en-US" sz="1800" b="0" i="0" u="sng" strike="noStrike" baseline="0" dirty="0">
                <a:latin typeface="CMR9"/>
              </a:rPr>
              <a:t>FIFO scheduler</a:t>
            </a:r>
            <a:r>
              <a:rPr lang="en-US" sz="1800" b="0" i="0" u="none" strike="noStrike" baseline="0" dirty="0">
                <a:latin typeface="CMR9"/>
              </a:rPr>
              <a:t>,</a:t>
            </a:r>
          </a:p>
          <a:p>
            <a:pPr algn="l"/>
            <a:r>
              <a:rPr lang="en-US" sz="1800" b="0" i="0" u="none" strike="noStrike" baseline="0" dirty="0">
                <a:latin typeface="CMR9"/>
              </a:rPr>
              <a:t>utilizing a bounded size scheduling data structure. </a:t>
            </a:r>
            <a:r>
              <a:rPr lang="en-US" sz="1800" b="0" i="0" u="sng" strike="noStrike" baseline="0" dirty="0">
                <a:latin typeface="CMR9"/>
              </a:rPr>
              <a:t>Depending</a:t>
            </a:r>
          </a:p>
          <a:p>
            <a:pPr algn="l"/>
            <a:r>
              <a:rPr lang="en-US" sz="1800" b="0" i="0" u="sng" strike="noStrike" baseline="0" dirty="0">
                <a:latin typeface="CMR9"/>
              </a:rPr>
              <a:t>on the requirements of the application, more sophisticated</a:t>
            </a:r>
          </a:p>
          <a:p>
            <a:pPr algn="l"/>
            <a:r>
              <a:rPr lang="en-US" sz="1800" b="0" i="0" u="sng" strike="noStrike" baseline="0" dirty="0">
                <a:latin typeface="CMR9"/>
              </a:rPr>
              <a:t>priority-based or deadline-based structures can be</a:t>
            </a:r>
          </a:p>
          <a:p>
            <a:pPr algn="l"/>
            <a:r>
              <a:rPr lang="en-US" sz="1800" b="0" i="0" u="sng" strike="noStrike" baseline="0" dirty="0">
                <a:latin typeface="CMR9"/>
              </a:rPr>
              <a:t>used.</a:t>
            </a:r>
          </a:p>
          <a:p>
            <a:pPr algn="l"/>
            <a:endParaRPr lang="en-US" u="sng" dirty="0"/>
          </a:p>
          <a:p>
            <a:r>
              <a:rPr lang="el-GR" dirty="0"/>
              <a:t>Το </a:t>
            </a:r>
            <a:r>
              <a:rPr lang="en-US" dirty="0"/>
              <a:t>Component</a:t>
            </a:r>
            <a:r>
              <a:rPr lang="el-GR" dirty="0"/>
              <a:t> έχει τέσσερα αλληλένδετα μέρη</a:t>
            </a:r>
            <a:r>
              <a:rPr lang="en-US" dirty="0"/>
              <a:t> B1) B2) B3) B4)</a:t>
            </a:r>
          </a:p>
          <a:p>
            <a:pPr algn="l"/>
            <a:endParaRPr lang="en-US" sz="1800" b="0" i="0" u="none" strike="noStrike" baseline="0" dirty="0">
              <a:latin typeface="CMR9"/>
            </a:endParaRPr>
          </a:p>
          <a:p>
            <a:pPr algn="l"/>
            <a:r>
              <a:rPr lang="en-US" sz="1800" b="0" i="0" u="none" strike="noStrike" baseline="0" dirty="0">
                <a:latin typeface="CMR9"/>
              </a:rPr>
              <a:t>-Commands are non-blocking requests made to lower level Components</a:t>
            </a:r>
          </a:p>
          <a:p>
            <a:pPr algn="l"/>
            <a:r>
              <a:rPr lang="en-US" dirty="0"/>
              <a:t>-Event handlers are invoked to deal(</a:t>
            </a:r>
            <a:r>
              <a:rPr lang="el-GR" dirty="0"/>
              <a:t>καλούνται να </a:t>
            </a:r>
            <a:r>
              <a:rPr lang="el-GR" dirty="0" err="1"/>
              <a:t>ασχοληθουν</a:t>
            </a:r>
            <a:r>
              <a:rPr lang="el-GR" dirty="0"/>
              <a:t>)</a:t>
            </a:r>
            <a:r>
              <a:rPr lang="en-US" dirty="0"/>
              <a:t> with hardware events,</a:t>
            </a:r>
          </a:p>
          <a:p>
            <a:pPr algn="l"/>
            <a:r>
              <a:rPr lang="en-US" dirty="0"/>
              <a:t>either directly or indirectly.</a:t>
            </a:r>
          </a:p>
          <a:p>
            <a:pPr algn="l"/>
            <a:r>
              <a:rPr lang="en-US" sz="1800" b="0" i="0" u="none" strike="noStrike" baseline="0" dirty="0">
                <a:latin typeface="CMR9"/>
              </a:rPr>
              <a:t>-Tasks, commands, and handlers execute in the</a:t>
            </a:r>
          </a:p>
          <a:p>
            <a:pPr algn="l"/>
            <a:r>
              <a:rPr lang="en-US" sz="1800" b="0" i="0" u="none" strike="noStrike" baseline="0" dirty="0">
                <a:latin typeface="CMR9"/>
              </a:rPr>
              <a:t>context of the frame and operate on its state.</a:t>
            </a:r>
          </a:p>
          <a:p>
            <a:pPr algn="l"/>
            <a:r>
              <a:rPr lang="en-US" sz="1800" b="0" i="0" u="none" strike="noStrike" baseline="0" dirty="0">
                <a:latin typeface="CMR9"/>
              </a:rPr>
              <a:t>-Tasks perform the primary work. They are atomic with</a:t>
            </a:r>
          </a:p>
          <a:p>
            <a:pPr algn="l"/>
            <a:r>
              <a:rPr lang="en-US" sz="1800" b="0" i="0" u="none" strike="noStrike" baseline="0" dirty="0">
                <a:latin typeface="CMR9"/>
              </a:rPr>
              <a:t>respect to other tasks and run to completion, though they</a:t>
            </a:r>
          </a:p>
          <a:p>
            <a:pPr algn="l"/>
            <a:r>
              <a:rPr lang="en-US" sz="1800" b="0" i="0" u="none" strike="noStrike" baseline="0" dirty="0">
                <a:latin typeface="CMR9"/>
              </a:rPr>
              <a:t>can be preempted by events. Tasks can call lower level commands,</a:t>
            </a:r>
          </a:p>
          <a:p>
            <a:pPr algn="l"/>
            <a:r>
              <a:rPr lang="en-US" sz="1800" b="0" i="0" u="none" strike="noStrike" baseline="0" dirty="0">
                <a:latin typeface="CMR9"/>
              </a:rPr>
              <a:t>signal higher level events, and schedule other tasks</a:t>
            </a:r>
          </a:p>
          <a:p>
            <a:pPr algn="l"/>
            <a:r>
              <a:rPr lang="en-US" sz="1800" b="0" i="0" u="none" strike="noStrike" baseline="0" dirty="0">
                <a:latin typeface="CMR9"/>
              </a:rPr>
              <a:t>within a component. The run-to-completion semantics of</a:t>
            </a:r>
          </a:p>
          <a:p>
            <a:pPr algn="l"/>
            <a:r>
              <a:rPr lang="en-US" sz="1800" b="0" i="0" u="none" strike="noStrike" baseline="0" dirty="0">
                <a:latin typeface="CMR9"/>
              </a:rPr>
              <a:t>tasks make it possible to allocate a single stack that is assigned</a:t>
            </a:r>
          </a:p>
          <a:p>
            <a:pPr algn="l"/>
            <a:r>
              <a:rPr lang="en-US" sz="1800" b="0" i="0" u="none" strike="noStrike" baseline="0" dirty="0">
                <a:latin typeface="CMR9"/>
              </a:rPr>
              <a:t>to the currently executing task (this is essential to memory constrained systems).</a:t>
            </a:r>
          </a:p>
          <a:p>
            <a:pPr algn="l"/>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21</a:t>
            </a:fld>
            <a:endParaRPr lang="el-GR"/>
          </a:p>
        </p:txBody>
      </p:sp>
    </p:spTree>
    <p:extLst>
      <p:ext uri="{BB962C8B-B14F-4D97-AF65-F5344CB8AC3E}">
        <p14:creationId xmlns:p14="http://schemas.microsoft.com/office/powerpoint/2010/main" val="1814062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Θα αξιολογήσουμε τον πίνακα σε επόμενη διαφάνεια.</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22</a:t>
            </a:fld>
            <a:endParaRPr lang="el-GR"/>
          </a:p>
        </p:txBody>
      </p:sp>
    </p:spTree>
    <p:extLst>
      <p:ext uri="{BB962C8B-B14F-4D97-AF65-F5344CB8AC3E}">
        <p14:creationId xmlns:p14="http://schemas.microsoft.com/office/powerpoint/2010/main" val="2777085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1)HAC :  </a:t>
            </a:r>
            <a:r>
              <a:rPr lang="en-US" sz="1800" b="0" i="0" u="none" strike="noStrike" baseline="0" dirty="0">
                <a:latin typeface="CMR9"/>
              </a:rPr>
              <a:t>map physical hardware</a:t>
            </a:r>
          </a:p>
          <a:p>
            <a:pPr algn="l"/>
            <a:r>
              <a:rPr lang="en-US" sz="1800" b="0" i="0" u="none" strike="noStrike" baseline="0" dirty="0">
                <a:latin typeface="CMR9"/>
              </a:rPr>
              <a:t>into our component model. HAL (hardware abstraction layer used by microcontrollers to communicate with software)</a:t>
            </a:r>
            <a:endParaRPr lang="en-US" dirty="0"/>
          </a:p>
          <a:p>
            <a:pPr algn="l"/>
            <a:r>
              <a:rPr lang="en-US" dirty="0"/>
              <a:t>2)SHC : </a:t>
            </a:r>
            <a:r>
              <a:rPr lang="en-US" sz="1800" b="0" i="0" u="none" strike="noStrike" baseline="0" dirty="0">
                <a:latin typeface="CMR9"/>
              </a:rPr>
              <a:t>simulate the behavior of</a:t>
            </a:r>
          </a:p>
          <a:p>
            <a:pPr algn="l"/>
            <a:r>
              <a:rPr lang="en-US" sz="1800" b="0" i="0" u="none" strike="noStrike" baseline="0" dirty="0">
                <a:latin typeface="CMR9"/>
              </a:rPr>
              <a:t>advanced hardware. A good example of such component is</a:t>
            </a:r>
          </a:p>
          <a:p>
            <a:pPr algn="l"/>
            <a:r>
              <a:rPr lang="en-US" sz="1800" b="0" i="0" u="none" strike="noStrike" baseline="0" dirty="0">
                <a:latin typeface="CMR9"/>
              </a:rPr>
              <a:t>the </a:t>
            </a:r>
            <a:r>
              <a:rPr lang="en-US" sz="1800" b="0" i="0" u="none" strike="noStrike" baseline="0" dirty="0">
                <a:latin typeface="CMBX9"/>
              </a:rPr>
              <a:t>Radio Byte </a:t>
            </a:r>
            <a:r>
              <a:rPr lang="en-US" sz="1800" b="0" i="0" u="none" strike="noStrike" baseline="0" dirty="0">
                <a:latin typeface="CMR9"/>
              </a:rPr>
              <a:t>component</a:t>
            </a:r>
            <a:endParaRPr lang="en-US" dirty="0"/>
          </a:p>
          <a:p>
            <a:pPr algn="l"/>
            <a:r>
              <a:rPr lang="en-US" dirty="0"/>
              <a:t>3)</a:t>
            </a:r>
            <a:r>
              <a:rPr lang="el-GR" dirty="0"/>
              <a:t> </a:t>
            </a:r>
            <a:r>
              <a:rPr lang="en-US" dirty="0"/>
              <a:t>HLSC : </a:t>
            </a:r>
            <a:r>
              <a:rPr lang="en-US" sz="1800" b="0" i="0" u="none" strike="noStrike" baseline="0" dirty="0">
                <a:latin typeface="CMR9"/>
              </a:rPr>
              <a:t>perform control, routing</a:t>
            </a:r>
          </a:p>
          <a:p>
            <a:pPr algn="l"/>
            <a:r>
              <a:rPr lang="en-US" sz="1800" b="0" i="0" u="none" strike="noStrike" baseline="0" dirty="0">
                <a:latin typeface="CMR9"/>
              </a:rPr>
              <a:t>and all data transformations representative of this class is figure 2 messaging component.</a:t>
            </a:r>
            <a:endParaRPr lang="en-US" dirty="0"/>
          </a:p>
          <a:p>
            <a:endParaRPr lang="en-US" dirty="0"/>
          </a:p>
          <a:p>
            <a:endParaRPr lang="en-US" dirty="0"/>
          </a:p>
          <a:p>
            <a:pPr algn="l"/>
            <a:r>
              <a:rPr lang="el-GR" dirty="0"/>
              <a:t>Στην εικόνα Δεξιά πάνω βλέπουμε ένα διάγραμμά χρόνου από έναν </a:t>
            </a:r>
            <a:r>
              <a:rPr lang="en-US" dirty="0"/>
              <a:t>logic analyzer </a:t>
            </a:r>
            <a:r>
              <a:rPr lang="el-GR" dirty="0"/>
              <a:t>που καταγράφει μια ανάπτυξη ενός </a:t>
            </a:r>
            <a:r>
              <a:rPr lang="en-US" dirty="0"/>
              <a:t>event </a:t>
            </a:r>
            <a:r>
              <a:rPr lang="el-GR" dirty="0"/>
              <a:t>ανάμεσα στα στοιχεία του δικτύου με λεπτομέρεια 50μ</a:t>
            </a:r>
            <a:r>
              <a:rPr lang="en-US" dirty="0"/>
              <a:t>s </a:t>
            </a:r>
            <a:r>
              <a:rPr lang="el-GR" dirty="0"/>
              <a:t>αν μονάδα.</a:t>
            </a:r>
            <a:r>
              <a:rPr lang="en-US" dirty="0"/>
              <a:t> </a:t>
            </a:r>
            <a:r>
              <a:rPr lang="el-GR" dirty="0"/>
              <a:t>Επικεντρώνεται στην μετάδοση του τελευταίου </a:t>
            </a:r>
            <a:r>
              <a:rPr lang="en-US" dirty="0"/>
              <a:t>bit </a:t>
            </a:r>
            <a:r>
              <a:rPr lang="el-GR" dirty="0"/>
              <a:t>του πακέτου το διάγραμμα. </a:t>
            </a:r>
            <a:r>
              <a:rPr lang="en-US" sz="1800" b="0" i="0" u="none" strike="noStrike" baseline="0" dirty="0">
                <a:latin typeface="CMR9"/>
              </a:rPr>
              <a:t>The entire event propagation delay plus the cost of posting</a:t>
            </a:r>
          </a:p>
          <a:p>
            <a:pPr algn="l"/>
            <a:r>
              <a:rPr lang="en-US" sz="1800" b="0" i="0" u="none" strike="noStrike" baseline="0" dirty="0">
                <a:latin typeface="CMR9"/>
              </a:rPr>
              <a:t>a command to schedule a task to send the next packet (step</a:t>
            </a:r>
            <a:r>
              <a:rPr lang="el-GR" sz="1800" b="0" i="0" u="none" strike="noStrike" baseline="0" dirty="0">
                <a:latin typeface="CMR9"/>
              </a:rPr>
              <a:t> 0-6)</a:t>
            </a:r>
            <a:r>
              <a:rPr lang="en-US" sz="1800" b="0" i="0" u="none" strike="noStrike" baseline="0" dirty="0">
                <a:latin typeface="CMR9"/>
              </a:rPr>
              <a:t> is about 90 </a:t>
            </a:r>
            <a:r>
              <a:rPr lang="el-GR" sz="1800" b="0" i="0" u="none" strike="noStrike" baseline="0" dirty="0">
                <a:latin typeface="CMR9"/>
              </a:rPr>
              <a:t>μ</a:t>
            </a:r>
            <a:r>
              <a:rPr lang="en-US" sz="1800" b="0" i="0" u="none" strike="noStrike" baseline="0" dirty="0">
                <a:latin typeface="CMR9"/>
              </a:rPr>
              <a:t>s</a:t>
            </a:r>
          </a:p>
          <a:p>
            <a:pPr algn="l"/>
            <a:endParaRPr lang="en-US" sz="1800" b="0" i="0" u="none" strike="noStrike" baseline="0" dirty="0">
              <a:latin typeface="CMR9"/>
            </a:endParaRPr>
          </a:p>
          <a:p>
            <a:pPr algn="l"/>
            <a:r>
              <a:rPr lang="el-GR" sz="1800" b="0" i="0" u="none" strike="noStrike" baseline="0" dirty="0">
                <a:latin typeface="CMR9"/>
              </a:rPr>
              <a:t>Κάτω </a:t>
            </a:r>
            <a:r>
              <a:rPr lang="el-GR" sz="1800" b="0" i="0" u="none" strike="noStrike" baseline="0" dirty="0" err="1">
                <a:latin typeface="CMR9"/>
              </a:rPr>
              <a:t>βλεπουμε</a:t>
            </a:r>
            <a:r>
              <a:rPr lang="el-GR" sz="1800" b="0" i="0" u="none" strike="noStrike" baseline="0" dirty="0">
                <a:latin typeface="CMR9"/>
              </a:rPr>
              <a:t> ένα </a:t>
            </a:r>
            <a:r>
              <a:rPr lang="en-US" sz="1800" b="0" i="0" u="none" strike="noStrike" baseline="0" dirty="0">
                <a:latin typeface="CMR9"/>
              </a:rPr>
              <a:t>messaging module </a:t>
            </a:r>
            <a:r>
              <a:rPr lang="el-GR" sz="1800" b="0" i="0" u="none" strike="noStrike" baseline="0" dirty="0">
                <a:latin typeface="CMR9"/>
              </a:rPr>
              <a:t>που αντιπροσωπεύει την </a:t>
            </a:r>
            <a:r>
              <a:rPr lang="el-GR" sz="1800" b="0" i="0" u="none" strike="noStrike" baseline="0" dirty="0" err="1">
                <a:latin typeface="CMR9"/>
              </a:rPr>
              <a:t>τριτη</a:t>
            </a:r>
            <a:r>
              <a:rPr lang="el-GR" sz="1800" b="0" i="0" u="none" strike="noStrike" baseline="0" dirty="0">
                <a:latin typeface="CMR9"/>
              </a:rPr>
              <a:t> </a:t>
            </a:r>
            <a:r>
              <a:rPr lang="el-GR" sz="1800" b="0" i="0" u="none" strike="noStrike" baseline="0" dirty="0" err="1">
                <a:latin typeface="CMR9"/>
              </a:rPr>
              <a:t>κατηγορια</a:t>
            </a:r>
            <a:r>
              <a:rPr lang="el-GR" sz="1800" b="0" i="0" u="none" strike="noStrike" baseline="0" dirty="0">
                <a:latin typeface="CMR9"/>
              </a:rPr>
              <a:t> </a:t>
            </a:r>
            <a:r>
              <a:rPr lang="en-US" sz="1800" b="0" i="0" u="none" strike="noStrike" baseline="0" dirty="0">
                <a:latin typeface="CMR9"/>
              </a:rPr>
              <a:t>component </a:t>
            </a:r>
            <a:r>
              <a:rPr lang="el-GR" sz="1800" b="0" i="0" u="none" strike="noStrike" baseline="0" dirty="0">
                <a:latin typeface="CMR9"/>
              </a:rPr>
              <a:t>και ουσιαστικά συμπληρώνει  έναν </a:t>
            </a:r>
            <a:r>
              <a:rPr lang="en-US" sz="1800" b="0" i="0" u="none" strike="noStrike" baseline="0" dirty="0">
                <a:latin typeface="CMR9"/>
              </a:rPr>
              <a:t>packet buffer </a:t>
            </a:r>
            <a:r>
              <a:rPr lang="el-GR" sz="1800" b="0" i="0" u="none" strike="noStrike" baseline="0" dirty="0">
                <a:latin typeface="CMR9"/>
              </a:rPr>
              <a:t>πριν την διαβίβαση και την αποστολή </a:t>
            </a:r>
            <a:r>
              <a:rPr lang="el-GR" sz="1800" b="0" i="0" u="none" strike="noStrike" baseline="0" dirty="0" err="1">
                <a:latin typeface="CMR9"/>
              </a:rPr>
              <a:t>ληφθέντων</a:t>
            </a:r>
            <a:r>
              <a:rPr lang="el-GR" sz="1800" b="0" i="0" u="none" strike="noStrike" baseline="0" dirty="0">
                <a:latin typeface="CMR9"/>
              </a:rPr>
              <a:t> μηνυμάτων στο </a:t>
            </a:r>
            <a:r>
              <a:rPr lang="el-GR" sz="1800" b="0" i="0" u="none" strike="noStrike" baseline="0" dirty="0" err="1">
                <a:latin typeface="CMR9"/>
              </a:rPr>
              <a:t>καταλληλο</a:t>
            </a:r>
            <a:r>
              <a:rPr lang="el-GR" sz="1800" b="0" i="0" u="none" strike="noStrike" baseline="0" dirty="0">
                <a:latin typeface="CMR9"/>
              </a:rPr>
              <a:t> </a:t>
            </a:r>
            <a:r>
              <a:rPr lang="el-GR" sz="1800" b="0" i="0" u="none" strike="noStrike" baseline="0" dirty="0" err="1">
                <a:latin typeface="CMR9"/>
              </a:rPr>
              <a:t>μερος</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23</a:t>
            </a:fld>
            <a:endParaRPr lang="el-GR"/>
          </a:p>
        </p:txBody>
      </p:sp>
    </p:spTree>
    <p:extLst>
      <p:ext uri="{BB962C8B-B14F-4D97-AF65-F5344CB8AC3E}">
        <p14:creationId xmlns:p14="http://schemas.microsoft.com/office/powerpoint/2010/main" val="1137190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Ένα πρωτόκολλο δρομολόγησης ad hoc είναι μια σύμβαση ή πρότυπο που ελέγχει τον τρόπο με τον οποίο οι κόμβοι αποφασίζουν ποιος τρόπος δρομολόγησης πακέτων μεταξύ υπολογιστικών συσκευών σε δίκτυο ad hoc</a:t>
            </a:r>
            <a:r>
              <a:rPr lang="en-US" dirty="0"/>
              <a:t>.</a:t>
            </a:r>
            <a:endParaRPr lang="el-GR" dirty="0"/>
          </a:p>
        </p:txBody>
      </p:sp>
      <p:sp>
        <p:nvSpPr>
          <p:cNvPr id="4" name="Slide Number Placeholder 3"/>
          <p:cNvSpPr>
            <a:spLocks noGrp="1"/>
          </p:cNvSpPr>
          <p:nvPr>
            <p:ph type="sldNum" sz="quarter" idx="5"/>
          </p:nvPr>
        </p:nvSpPr>
        <p:spPr/>
        <p:txBody>
          <a:bodyPr/>
          <a:lstStyle/>
          <a:p>
            <a:fld id="{535AD8CF-DE27-461B-873A-08932DD8129F}" type="slidenum">
              <a:rPr lang="el-GR" smtClean="0"/>
              <a:t>24</a:t>
            </a:fld>
            <a:endParaRPr lang="el-GR"/>
          </a:p>
        </p:txBody>
      </p:sp>
    </p:spTree>
    <p:extLst>
      <p:ext uri="{BB962C8B-B14F-4D97-AF65-F5344CB8AC3E}">
        <p14:creationId xmlns:p14="http://schemas.microsoft.com/office/powerpoint/2010/main" val="531243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Table2 : </a:t>
            </a:r>
            <a:r>
              <a:rPr lang="el-GR" dirty="0"/>
              <a:t>ανάλυση μεγέθους κώδικα και μεγέθους δεδομένων</a:t>
            </a:r>
            <a:endParaRPr lang="en-US" dirty="0"/>
          </a:p>
          <a:p>
            <a:r>
              <a:rPr lang="en-US" dirty="0"/>
              <a:t>Table3: </a:t>
            </a:r>
            <a:r>
              <a:rPr lang="el-GR" dirty="0"/>
              <a:t>γενικά έξοδα των πρωτόγονων πράξεων</a:t>
            </a:r>
            <a:endParaRPr lang="en-US" dirty="0"/>
          </a:p>
          <a:p>
            <a:r>
              <a:rPr lang="el-GR" dirty="0"/>
              <a:t>Είναι ξεκάθαρο</a:t>
            </a:r>
            <a:r>
              <a:rPr lang="en-US" dirty="0"/>
              <a:t> </a:t>
            </a:r>
            <a:r>
              <a:rPr lang="el-GR" dirty="0"/>
              <a:t>ότι το μέγεθος του κώδικα είναι αξιοσημείωτο.</a:t>
            </a:r>
            <a:endParaRPr lang="en-US" dirty="0"/>
          </a:p>
          <a:p>
            <a:endParaRPr lang="en-US" dirty="0"/>
          </a:p>
          <a:p>
            <a:r>
              <a:rPr lang="en-US" dirty="0"/>
              <a:t>Size:</a:t>
            </a:r>
          </a:p>
          <a:p>
            <a:pPr algn="l"/>
            <a:r>
              <a:rPr lang="en-US" sz="1800" b="0" i="0" u="none" strike="noStrike" baseline="0" dirty="0">
                <a:latin typeface="CMR9"/>
              </a:rPr>
              <a:t>In particular, our scheduler only occupies 178 bytes</a:t>
            </a:r>
          </a:p>
          <a:p>
            <a:pPr algn="l"/>
            <a:r>
              <a:rPr lang="en-US" sz="1800" b="0" i="0" u="none" strike="noStrike" baseline="0" dirty="0">
                <a:latin typeface="CMR9"/>
              </a:rPr>
              <a:t>and our complete network sensor application requires only</a:t>
            </a:r>
          </a:p>
          <a:p>
            <a:pPr algn="l"/>
            <a:r>
              <a:rPr lang="en-US" sz="1800" b="0" i="0" u="none" strike="noStrike" baseline="0" dirty="0">
                <a:latin typeface="CMR9"/>
              </a:rPr>
              <a:t>about 3KB of instruction memory</a:t>
            </a:r>
            <a:endParaRPr lang="el-GR" sz="1800" b="0" i="0" u="none" strike="noStrike" baseline="0" dirty="0">
              <a:latin typeface="CMR9"/>
            </a:endParaRPr>
          </a:p>
          <a:p>
            <a:pPr algn="l"/>
            <a:r>
              <a:rPr lang="en-US" sz="1800" b="0" i="0" u="none" strike="noStrike" baseline="0" dirty="0">
                <a:latin typeface="CMR9"/>
              </a:rPr>
              <a:t>Scheduler data size = 16Bytes which utilizes 3% of available memory</a:t>
            </a:r>
          </a:p>
          <a:p>
            <a:pPr algn="l"/>
            <a:r>
              <a:rPr lang="en-US" sz="1800" b="0" i="0" u="none" strike="noStrike" baseline="0" dirty="0">
                <a:latin typeface="CMR9"/>
              </a:rPr>
              <a:t>Entire app = 226 bytes under 50% (512)</a:t>
            </a:r>
          </a:p>
          <a:p>
            <a:pPr algn="l"/>
            <a:r>
              <a:rPr lang="en-US" sz="1800" b="0" i="0" u="none" strike="noStrike" baseline="0" dirty="0">
                <a:latin typeface="CMR9"/>
              </a:rPr>
              <a:t>Concurrency – intensive operation: </a:t>
            </a:r>
          </a:p>
          <a:p>
            <a:pPr algn="l"/>
            <a:r>
              <a:rPr lang="en-US" sz="1800" b="0" i="0" u="none" strike="noStrike" baseline="0" dirty="0">
                <a:latin typeface="CMR9"/>
              </a:rPr>
              <a:t>Table 3  shows context switch speed against intrinsic </a:t>
            </a:r>
            <a:r>
              <a:rPr lang="en-US" sz="1800" b="0" i="0" u="none" strike="noStrike" baseline="0" dirty="0" err="1">
                <a:latin typeface="CMR9"/>
              </a:rPr>
              <a:t>hw</a:t>
            </a:r>
            <a:r>
              <a:rPr lang="en-US" sz="1800" b="0" i="0" u="none" strike="noStrike" baseline="0" dirty="0">
                <a:latin typeface="CMR9"/>
              </a:rPr>
              <a:t> cost for moving bytes in memory</a:t>
            </a:r>
          </a:p>
          <a:p>
            <a:pPr algn="l"/>
            <a:endParaRPr lang="en-US" sz="1800" b="0" i="0" u="none" strike="noStrike" baseline="0" dirty="0">
              <a:latin typeface="CMR9"/>
            </a:endParaRPr>
          </a:p>
          <a:p>
            <a:pPr algn="l"/>
            <a:r>
              <a:rPr lang="el-GR" sz="2800" dirty="0"/>
              <a:t>Η πιο ακριβή λειτουργία μας περιλαμβάνει πτυχές χαμηλού επιπέδου </a:t>
            </a:r>
            <a:r>
              <a:rPr lang="en-US" sz="2800" dirty="0"/>
              <a:t>interrupt-handling</a:t>
            </a:r>
            <a:r>
              <a:rPr lang="el-GR" sz="2800" dirty="0"/>
              <a:t>. Αν και στο υλικό χειρισμός διακοπών είναι γρήγορος, στο λογισμικό για </a:t>
            </a:r>
            <a:r>
              <a:rPr lang="el-GR" sz="2800" dirty="0" err="1"/>
              <a:t>λειτουργίε</a:t>
            </a:r>
            <a:r>
              <a:rPr lang="el-GR" sz="2800" dirty="0"/>
              <a:t> που αποθηκεύουν και κανουν </a:t>
            </a:r>
            <a:r>
              <a:rPr lang="en-US" sz="2800" dirty="0"/>
              <a:t>restore registers</a:t>
            </a:r>
            <a:r>
              <a:rPr lang="el-GR" sz="2800" dirty="0"/>
              <a:t> εμφανίζεται σημαντικό </a:t>
            </a:r>
            <a:r>
              <a:rPr lang="en-US" sz="2800" dirty="0"/>
              <a:t>overhead</a:t>
            </a:r>
            <a:r>
              <a:rPr lang="el-GR" sz="2800" dirty="0"/>
              <a:t>. Μπορούν να χρησιμοποιηθούν αρκετές τεχνικές για να μειωθεί αυτό το </a:t>
            </a:r>
            <a:r>
              <a:rPr lang="el-GR" sz="2800" dirty="0" err="1"/>
              <a:t>overhead</a:t>
            </a:r>
            <a:r>
              <a:rPr lang="el-GR" sz="2800" dirty="0"/>
              <a:t>: </a:t>
            </a:r>
            <a:r>
              <a:rPr lang="en-US" sz="2800" dirty="0"/>
              <a:t>partitioning the register set</a:t>
            </a:r>
            <a:r>
              <a:rPr lang="el-GR" sz="2800" dirty="0"/>
              <a:t> [22] ή χρήση </a:t>
            </a:r>
            <a:r>
              <a:rPr lang="en-US" sz="2800" dirty="0"/>
              <a:t>register windows.</a:t>
            </a:r>
          </a:p>
          <a:p>
            <a:pPr algn="l"/>
            <a:endParaRPr lang="en-US" sz="2800" b="0" i="0" u="none" strike="noStrike" baseline="0" dirty="0">
              <a:latin typeface="CMR9"/>
            </a:endParaRPr>
          </a:p>
          <a:p>
            <a:pPr algn="l"/>
            <a:r>
              <a:rPr lang="en-US" sz="2800" b="0" i="0" u="none" strike="noStrike" baseline="0" dirty="0">
                <a:latin typeface="CMR9"/>
              </a:rPr>
              <a:t>Efficient  modularity</a:t>
            </a:r>
            <a:r>
              <a:rPr lang="en-US" sz="1800" b="0" i="0" u="none" strike="noStrike" baseline="0" dirty="0">
                <a:latin typeface="CMR9"/>
              </a:rPr>
              <a:t> </a:t>
            </a:r>
            <a:endParaRPr lang="el-GR" sz="1800" b="0" i="0" u="none" strike="noStrike" baseline="0" dirty="0">
              <a:latin typeface="CMR9"/>
            </a:endParaRPr>
          </a:p>
          <a:p>
            <a:pPr algn="l"/>
            <a:r>
              <a:rPr lang="en-US" sz="1800" b="0" i="0" u="none" strike="noStrike" baseline="0" dirty="0">
                <a:latin typeface="CMR9"/>
              </a:rPr>
              <a:t>Our operating system fits in 178 bytes of memory,</a:t>
            </a:r>
          </a:p>
          <a:p>
            <a:pPr algn="l"/>
            <a:r>
              <a:rPr lang="en-US" sz="1800" b="0" i="0" u="none" strike="noStrike" baseline="0" dirty="0">
                <a:latin typeface="CMR9"/>
              </a:rPr>
              <a:t>Propagates(</a:t>
            </a:r>
            <a:r>
              <a:rPr lang="el-GR" sz="1800" b="0" i="0" u="none" strike="noStrike" baseline="0" dirty="0" err="1">
                <a:latin typeface="CMR9"/>
              </a:rPr>
              <a:t>αναπτύσει</a:t>
            </a:r>
            <a:r>
              <a:rPr lang="en-US" sz="1800" b="0" i="0" u="none" strike="noStrike" baseline="0" dirty="0">
                <a:latin typeface="CMR9"/>
              </a:rPr>
              <a:t>) events in the time it takes to copy 1.25 bytes</a:t>
            </a:r>
          </a:p>
          <a:p>
            <a:pPr algn="l"/>
            <a:r>
              <a:rPr lang="en-US" sz="1800" b="0" i="0" u="none" strike="noStrike" baseline="0" dirty="0">
                <a:latin typeface="CMR9"/>
              </a:rPr>
              <a:t>of memory, context switches</a:t>
            </a:r>
            <a:r>
              <a:rPr lang="el-GR" sz="1800" b="0" i="0" u="none" strike="noStrike" baseline="0" dirty="0">
                <a:latin typeface="CMR9"/>
              </a:rPr>
              <a:t>(αλλάζει περιβάλλον)</a:t>
            </a:r>
            <a:r>
              <a:rPr lang="en-US" sz="1800" b="0" i="0" u="none" strike="noStrike" baseline="0" dirty="0">
                <a:latin typeface="CMR9"/>
              </a:rPr>
              <a:t> in the time it takes to copy 6</a:t>
            </a:r>
          </a:p>
          <a:p>
            <a:pPr algn="l"/>
            <a:r>
              <a:rPr lang="en-US" sz="1800" b="0" i="0" u="none" strike="noStrike" baseline="0" dirty="0">
                <a:latin typeface="CMR9"/>
              </a:rPr>
              <a:t>bytes of memory and supports two level scheduling</a:t>
            </a:r>
            <a:r>
              <a:rPr lang="el-GR" sz="1800" b="0" i="0" u="none" strike="noStrike" baseline="0" dirty="0">
                <a:latin typeface="CMR9"/>
              </a:rPr>
              <a:t>(Υποστηρίζει 2 επίπεδα Χρονοπρογραμματισμού).</a:t>
            </a:r>
            <a:endParaRPr lang="en-US" sz="1800" b="0" i="0" u="none" strike="noStrike" baseline="0" dirty="0">
              <a:latin typeface="CMR9"/>
            </a:endParaRPr>
          </a:p>
          <a:p>
            <a:pPr algn="l"/>
            <a:endParaRPr lang="en-US" sz="1800" b="0" i="0" u="none" strike="noStrike" baseline="0" dirty="0">
              <a:latin typeface="CMR9"/>
            </a:endParaRPr>
          </a:p>
          <a:p>
            <a:pPr algn="l"/>
            <a:endParaRPr lang="el-GR" sz="1800" b="0" i="0" u="none" strike="noStrike" baseline="0" dirty="0">
              <a:latin typeface="CMR9"/>
            </a:endParaRPr>
          </a:p>
          <a:p>
            <a:pPr algn="l"/>
            <a:endParaRPr lang="el-GR" sz="1800" b="0" i="0" u="none" strike="noStrike" baseline="0" dirty="0">
              <a:latin typeface="CMR9"/>
            </a:endParaRPr>
          </a:p>
          <a:p>
            <a:pPr algn="l"/>
            <a:r>
              <a:rPr lang="en-US" sz="1800" b="0" i="0" u="none" strike="noStrike" baseline="0" dirty="0">
                <a:latin typeface="CMR9"/>
              </a:rPr>
              <a:t>Diversity and Robust Operation:</a:t>
            </a:r>
          </a:p>
          <a:p>
            <a:pPr algn="l"/>
            <a:r>
              <a:rPr lang="en-US" sz="1800" b="0" i="0" u="none" strike="noStrike" baseline="0" dirty="0">
                <a:latin typeface="CMR9"/>
              </a:rPr>
              <a:t>The architecture can apply to various applications  such as:</a:t>
            </a:r>
          </a:p>
          <a:p>
            <a:pPr algn="l"/>
            <a:r>
              <a:rPr lang="en-US" sz="1800" b="0" i="0" u="none" strike="noStrike" baseline="0" dirty="0">
                <a:latin typeface="CMR9"/>
              </a:rPr>
              <a:t>Source based multi-hop routing which reconfigures itself to withstand node failure (robustness)</a:t>
            </a:r>
          </a:p>
          <a:p>
            <a:pPr algn="l"/>
            <a:r>
              <a:rPr lang="en-US" sz="1800" b="0" i="0" u="none" strike="noStrike" baseline="0" dirty="0">
                <a:latin typeface="CMR9"/>
              </a:rPr>
              <a:t>Active-badge-like</a:t>
            </a:r>
          </a:p>
          <a:p>
            <a:pPr algn="l"/>
            <a:r>
              <a:rPr lang="en-US" sz="1800" b="0" i="0" u="none" strike="noStrike" baseline="0" dirty="0">
                <a:latin typeface="CMR9"/>
              </a:rPr>
              <a:t>Location detection</a:t>
            </a:r>
          </a:p>
          <a:p>
            <a:pPr algn="l"/>
            <a:r>
              <a:rPr lang="en-US" sz="1800" b="0" i="0" u="none" strike="noStrike" baseline="0" dirty="0">
                <a:latin typeface="CMR9"/>
              </a:rPr>
              <a:t>Monitoring</a:t>
            </a:r>
          </a:p>
          <a:p>
            <a:pPr algn="l"/>
            <a:endParaRPr lang="en-US" sz="1800" b="0" i="0" u="none" strike="noStrike" baseline="0" dirty="0">
              <a:latin typeface="CMR9"/>
            </a:endParaRPr>
          </a:p>
          <a:p>
            <a:pPr algn="l"/>
            <a:r>
              <a:rPr lang="en-US" sz="1800" b="0" i="0" u="none" strike="noStrike" baseline="0" dirty="0">
                <a:latin typeface="CMR9"/>
              </a:rPr>
              <a:t> developing in C   enables targeting multiple CPU architectures</a:t>
            </a:r>
          </a:p>
          <a:p>
            <a:pPr algn="l"/>
            <a:r>
              <a:rPr lang="en-US" sz="1800" b="0" i="0" u="none" strike="noStrike" baseline="0" dirty="0">
                <a:latin typeface="CMR9"/>
              </a:rPr>
              <a:t> </a:t>
            </a:r>
          </a:p>
        </p:txBody>
      </p:sp>
      <p:sp>
        <p:nvSpPr>
          <p:cNvPr id="4" name="Slide Number Placeholder 3"/>
          <p:cNvSpPr>
            <a:spLocks noGrp="1"/>
          </p:cNvSpPr>
          <p:nvPr>
            <p:ph type="sldNum" sz="quarter" idx="5"/>
          </p:nvPr>
        </p:nvSpPr>
        <p:spPr/>
        <p:txBody>
          <a:bodyPr/>
          <a:lstStyle/>
          <a:p>
            <a:fld id="{535AD8CF-DE27-461B-873A-08932DD8129F}" type="slidenum">
              <a:rPr lang="el-GR" smtClean="0"/>
              <a:t>25</a:t>
            </a:fld>
            <a:endParaRPr lang="el-GR"/>
          </a:p>
        </p:txBody>
      </p:sp>
    </p:spTree>
    <p:extLst>
      <p:ext uri="{BB962C8B-B14F-4D97-AF65-F5344CB8AC3E}">
        <p14:creationId xmlns:p14="http://schemas.microsoft.com/office/powerpoint/2010/main" val="2393669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Many are based on</a:t>
            </a:r>
          </a:p>
          <a:p>
            <a:pPr algn="l"/>
            <a:r>
              <a:rPr lang="en-US" sz="1800" b="0" i="0" u="none" strike="noStrike" baseline="0" dirty="0">
                <a:latin typeface="CMR9"/>
              </a:rPr>
              <a:t>microkernels that allow for capabilities to be added or removed</a:t>
            </a:r>
          </a:p>
          <a:p>
            <a:pPr algn="l"/>
            <a:r>
              <a:rPr lang="en-US" sz="1800" b="0" i="0" u="none" strike="noStrike" baseline="0" dirty="0">
                <a:latin typeface="CMR9"/>
              </a:rPr>
              <a:t>based on system needs. They provide an execution</a:t>
            </a:r>
          </a:p>
          <a:p>
            <a:pPr algn="l"/>
            <a:r>
              <a:rPr lang="en-US" sz="1800" b="0" i="0" u="none" strike="noStrike" baseline="0" dirty="0">
                <a:latin typeface="CMR9"/>
              </a:rPr>
              <a:t>environment that is like traditional desktop systems</a:t>
            </a:r>
          </a:p>
          <a:p>
            <a:pPr algn="l"/>
            <a:endParaRPr lang="en-US" sz="1800" b="0" i="0" u="none" strike="noStrike" baseline="0" dirty="0">
              <a:latin typeface="CMR9"/>
            </a:endParaRPr>
          </a:p>
          <a:p>
            <a:pPr algn="l"/>
            <a:r>
              <a:rPr lang="en-US" sz="1800" b="0" i="0" u="none" strike="noStrike" baseline="0" dirty="0">
                <a:latin typeface="CMR9"/>
              </a:rPr>
              <a:t>Their POSIX [40] compatible thread packages allow system</a:t>
            </a:r>
          </a:p>
          <a:p>
            <a:pPr algn="l"/>
            <a:r>
              <a:rPr lang="en-US" sz="1800" b="0" i="0" u="none" strike="noStrike" baseline="0" dirty="0">
                <a:latin typeface="CMR9"/>
              </a:rPr>
              <a:t>programmers to reuse existing code and multiprogramming</a:t>
            </a:r>
          </a:p>
          <a:p>
            <a:pPr algn="l"/>
            <a:r>
              <a:rPr lang="en-US" sz="1800" b="0" i="0" u="none" strike="noStrike" baseline="0" dirty="0">
                <a:latin typeface="CMR9"/>
              </a:rPr>
              <a:t>techniques. The largest RTOSs provide memory protection</a:t>
            </a:r>
          </a:p>
          <a:p>
            <a:pPr algn="l"/>
            <a:r>
              <a:rPr lang="en-US" sz="1800" b="0" i="0" u="none" strike="noStrike" baseline="0" dirty="0">
                <a:latin typeface="CMR9"/>
              </a:rPr>
              <a:t>given the appropriate hardware support. This becomes increasingly</a:t>
            </a:r>
          </a:p>
          <a:p>
            <a:pPr algn="l"/>
            <a:r>
              <a:rPr lang="en-US" sz="1800" b="0" i="0" u="none" strike="noStrike" baseline="0" dirty="0">
                <a:latin typeface="CMR9"/>
              </a:rPr>
              <a:t>important as the size of the embedded applications</a:t>
            </a:r>
          </a:p>
          <a:p>
            <a:pPr algn="l"/>
            <a:r>
              <a:rPr lang="en-US" sz="1800" b="0" i="0" u="none" strike="noStrike" baseline="0" dirty="0">
                <a:latin typeface="CMR9"/>
              </a:rPr>
              <a:t>grow. In addition to providing fault isolation, memory</a:t>
            </a:r>
          </a:p>
          <a:p>
            <a:pPr algn="l"/>
            <a:r>
              <a:rPr lang="en-US" sz="1800" b="0" i="0" u="none" strike="noStrike" baseline="0" dirty="0">
                <a:latin typeface="CMR9"/>
              </a:rPr>
              <a:t>protection prevents corrupt pointers from causing seemingly</a:t>
            </a:r>
          </a:p>
          <a:p>
            <a:pPr algn="l"/>
            <a:r>
              <a:rPr lang="en-US" sz="1800" b="0" i="0" u="none" strike="noStrike" baseline="0" dirty="0">
                <a:latin typeface="CMR9"/>
              </a:rPr>
              <a:t>unrelated errors in other parts of the program allowing for</a:t>
            </a:r>
          </a:p>
          <a:p>
            <a:pPr algn="l"/>
            <a:r>
              <a:rPr lang="en-US" sz="1800" b="0" i="0" u="none" strike="noStrike" baseline="0" dirty="0">
                <a:latin typeface="CMR9"/>
              </a:rPr>
              <a:t>easier software development. These systems are a popular</a:t>
            </a:r>
          </a:p>
          <a:p>
            <a:pPr algn="l"/>
            <a:r>
              <a:rPr lang="en-US" sz="1800" b="0" i="0" u="none" strike="noStrike" baseline="0" dirty="0">
                <a:latin typeface="CMR9"/>
              </a:rPr>
              <a:t>choice for PDAs, cell phones and set-top-boxes</a:t>
            </a:r>
          </a:p>
          <a:p>
            <a:pPr algn="l"/>
            <a:r>
              <a:rPr lang="en-US" sz="1800" b="0" i="0" u="none" strike="noStrike" baseline="0" dirty="0" err="1">
                <a:latin typeface="CMR9"/>
              </a:rPr>
              <a:t>Qnx</a:t>
            </a:r>
            <a:r>
              <a:rPr lang="en-US" sz="1800" b="0" i="0" u="none" strike="noStrike" baseline="0" dirty="0">
                <a:latin typeface="CMR9"/>
              </a:rPr>
              <a:t>,, </a:t>
            </a:r>
            <a:r>
              <a:rPr lang="en-US" sz="1800" b="0" i="0" u="none" strike="noStrike" baseline="0" dirty="0" err="1">
                <a:latin typeface="CMR9"/>
              </a:rPr>
              <a:t>VxWORKS.etc</a:t>
            </a:r>
            <a:r>
              <a:rPr lang="en-US" sz="1800" b="0" i="0" u="none" strike="noStrike" baseline="0" dirty="0">
                <a:latin typeface="CMR9"/>
              </a:rPr>
              <a:t>  don’t meat the requirements for the application</a:t>
            </a:r>
          </a:p>
          <a:p>
            <a:pPr algn="l"/>
            <a:r>
              <a:rPr lang="en-US" sz="1800" b="0" i="0" u="none" strike="noStrike" baseline="0" dirty="0">
                <a:latin typeface="CMR9"/>
              </a:rPr>
              <a:t> presented as they are directed for the embedded PC scenario.</a:t>
            </a:r>
          </a:p>
          <a:p>
            <a:pPr algn="l"/>
            <a:endParaRPr lang="en-US" sz="1800" b="0" i="0" u="none" strike="noStrike" baseline="0" dirty="0">
              <a:latin typeface="CMR9"/>
            </a:endParaRPr>
          </a:p>
          <a:p>
            <a:pPr algn="l"/>
            <a:r>
              <a:rPr lang="en-US" sz="1800" b="0" i="0" u="none" strike="noStrike" baseline="0" dirty="0" err="1">
                <a:latin typeface="CMR9"/>
              </a:rPr>
              <a:t>Creem</a:t>
            </a:r>
            <a:r>
              <a:rPr lang="en-US" sz="1800" b="0" i="0" u="none" strike="noStrike" baseline="0" dirty="0">
                <a:latin typeface="CMR9"/>
              </a:rPr>
              <a:t> [30], </a:t>
            </a:r>
            <a:r>
              <a:rPr lang="en-US" sz="1800" b="0" i="0" u="none" strike="noStrike" baseline="0" dirty="0" err="1">
                <a:latin typeface="CMR9"/>
              </a:rPr>
              <a:t>pOSEK</a:t>
            </a:r>
            <a:r>
              <a:rPr lang="en-US" sz="1800" b="0" i="0" u="none" strike="noStrike" baseline="0" dirty="0">
                <a:latin typeface="CMR9"/>
              </a:rPr>
              <a:t> [7], and Ariel [3], which are minimal</a:t>
            </a:r>
          </a:p>
          <a:p>
            <a:pPr algn="l"/>
            <a:r>
              <a:rPr lang="en-US" sz="1800" b="0" i="0" u="none" strike="noStrike" baseline="0" dirty="0">
                <a:latin typeface="CMR9"/>
              </a:rPr>
              <a:t>operating systems designed for deeply embedded systems,</a:t>
            </a:r>
          </a:p>
          <a:p>
            <a:pPr algn="l"/>
            <a:r>
              <a:rPr lang="en-US" sz="1800" b="0" i="0" u="none" strike="noStrike" baseline="0" dirty="0">
                <a:latin typeface="CMR9"/>
              </a:rPr>
              <a:t>such as motor controllers or microwave ovens</a:t>
            </a:r>
          </a:p>
        </p:txBody>
      </p:sp>
      <p:sp>
        <p:nvSpPr>
          <p:cNvPr id="4" name="Slide Number Placeholder 3"/>
          <p:cNvSpPr>
            <a:spLocks noGrp="1"/>
          </p:cNvSpPr>
          <p:nvPr>
            <p:ph type="sldNum" sz="quarter" idx="5"/>
          </p:nvPr>
        </p:nvSpPr>
        <p:spPr/>
        <p:txBody>
          <a:bodyPr/>
          <a:lstStyle/>
          <a:p>
            <a:fld id="{535AD8CF-DE27-461B-873A-08932DD8129F}" type="slidenum">
              <a:rPr lang="el-GR" smtClean="0"/>
              <a:t>26</a:t>
            </a:fld>
            <a:endParaRPr lang="el-GR"/>
          </a:p>
        </p:txBody>
      </p:sp>
    </p:spTree>
    <p:extLst>
      <p:ext uri="{BB962C8B-B14F-4D97-AF65-F5344CB8AC3E}">
        <p14:creationId xmlns:p14="http://schemas.microsoft.com/office/powerpoint/2010/main" val="3886137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Νύξεις - Υπονοούμενα.</a:t>
            </a:r>
          </a:p>
          <a:p>
            <a:r>
              <a:rPr lang="el-GR" dirty="0"/>
              <a:t>Είναι δυνατόν να διατηρηθούν πολλαπλά </a:t>
            </a:r>
            <a:r>
              <a:rPr lang="en-US" dirty="0"/>
              <a:t>data flows  </a:t>
            </a:r>
            <a:r>
              <a:rPr lang="el-GR" dirty="0"/>
              <a:t>με έναν μικροελεγκτή.</a:t>
            </a:r>
          </a:p>
          <a:p>
            <a:endParaRPr lang="en-US" dirty="0"/>
          </a:p>
          <a:p>
            <a:pPr algn="l"/>
            <a:r>
              <a:rPr lang="en-US" sz="1800" b="0" i="0" u="none" strike="noStrike" baseline="0" dirty="0">
                <a:latin typeface="CMR9"/>
              </a:rPr>
              <a:t>It is clear that bit level processing cannot be used with the transfer</a:t>
            </a:r>
          </a:p>
          <a:p>
            <a:pPr algn="l"/>
            <a:r>
              <a:rPr lang="en-US" sz="1800" b="0" i="0" u="none" strike="noStrike" baseline="0" dirty="0">
                <a:latin typeface="CMR9"/>
              </a:rPr>
              <a:t>rates of Bluetooth radios [11]; the </a:t>
            </a:r>
            <a:r>
              <a:rPr lang="en-US" sz="1800" b="0" i="0" u="none" strike="noStrike" baseline="0" dirty="0">
                <a:latin typeface="CMBX9"/>
              </a:rPr>
              <a:t>Radio Byte </a:t>
            </a:r>
            <a:r>
              <a:rPr lang="en-US" sz="1800" b="0" i="0" u="none" strike="noStrike" baseline="0" dirty="0">
                <a:latin typeface="CMR9"/>
              </a:rPr>
              <a:t>component</a:t>
            </a:r>
          </a:p>
          <a:p>
            <a:pPr algn="l"/>
            <a:r>
              <a:rPr lang="en-US" sz="1800" b="0" i="0" u="none" strike="noStrike" baseline="0" dirty="0">
                <a:latin typeface="CMR9"/>
              </a:rPr>
              <a:t>needs to become a hardware abstraction rather than synthetic</a:t>
            </a:r>
          </a:p>
          <a:p>
            <a:pPr algn="l"/>
            <a:r>
              <a:rPr lang="en-US" sz="1800" b="0" i="0" u="none" strike="noStrike" baseline="0" dirty="0">
                <a:latin typeface="CMR9"/>
              </a:rPr>
              <a:t>hardware</a:t>
            </a:r>
            <a:endParaRPr lang="el-GR" dirty="0"/>
          </a:p>
        </p:txBody>
      </p:sp>
      <p:sp>
        <p:nvSpPr>
          <p:cNvPr id="4" name="Slide Number Placeholder 3"/>
          <p:cNvSpPr>
            <a:spLocks noGrp="1"/>
          </p:cNvSpPr>
          <p:nvPr>
            <p:ph type="sldNum" sz="quarter" idx="5"/>
          </p:nvPr>
        </p:nvSpPr>
        <p:spPr/>
        <p:txBody>
          <a:bodyPr/>
          <a:lstStyle/>
          <a:p>
            <a:fld id="{535AD8CF-DE27-461B-873A-08932DD8129F}" type="slidenum">
              <a:rPr lang="el-GR" smtClean="0"/>
              <a:t>27</a:t>
            </a:fld>
            <a:endParaRPr lang="el-GR"/>
          </a:p>
        </p:txBody>
      </p:sp>
    </p:spTree>
    <p:extLst>
      <p:ext uri="{BB962C8B-B14F-4D97-AF65-F5344CB8AC3E}">
        <p14:creationId xmlns:p14="http://schemas.microsoft.com/office/powerpoint/2010/main" val="2095610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5AD8CF-DE27-461B-873A-08932DD8129F}" type="slidenum">
              <a:rPr lang="el-GR" smtClean="0"/>
              <a:t>29</a:t>
            </a:fld>
            <a:endParaRPr lang="el-GR"/>
          </a:p>
        </p:txBody>
      </p:sp>
    </p:spTree>
    <p:extLst>
      <p:ext uri="{BB962C8B-B14F-4D97-AF65-F5344CB8AC3E}">
        <p14:creationId xmlns:p14="http://schemas.microsoft.com/office/powerpoint/2010/main" val="291742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sensors/detectors/transducers and what they can Detect nowadays.</a:t>
            </a:r>
          </a:p>
          <a:p>
            <a:pPr algn="l"/>
            <a:r>
              <a:rPr lang="en-US" sz="1800" b="0" i="0" u="none" strike="noStrike" baseline="0" dirty="0">
                <a:latin typeface="CMR9"/>
              </a:rPr>
              <a:t>They use one or more microcontrollers connected to various sensor devices and to</a:t>
            </a:r>
          </a:p>
          <a:p>
            <a:pPr algn="l"/>
            <a:r>
              <a:rPr lang="en-US" sz="1800" b="0" i="0" u="none" strike="noStrike" baseline="0" dirty="0">
                <a:latin typeface="CMR9"/>
              </a:rPr>
              <a:t>small transceiver chips</a:t>
            </a:r>
          </a:p>
          <a:p>
            <a:pPr algn="l"/>
            <a:r>
              <a:rPr lang="en-US" sz="1800" b="0" i="0" u="none" strike="noStrike" baseline="0" dirty="0">
                <a:latin typeface="CMR9"/>
              </a:rPr>
              <a:t>researchers envision(</a:t>
            </a:r>
            <a:r>
              <a:rPr lang="el-GR" sz="1800" b="0" i="0" u="none" strike="noStrike" baseline="0" dirty="0">
                <a:latin typeface="CMR9"/>
              </a:rPr>
              <a:t>οραματίζονται)</a:t>
            </a:r>
            <a:r>
              <a:rPr lang="en-US" sz="1800" b="0" i="0" u="none" strike="noStrike" baseline="0" dirty="0">
                <a:latin typeface="CMR9"/>
              </a:rPr>
              <a:t> driving the networked sensor</a:t>
            </a:r>
          </a:p>
          <a:p>
            <a:pPr algn="l"/>
            <a:r>
              <a:rPr lang="en-US" sz="1800" b="0" i="0" u="none" strike="noStrike" baseline="0" dirty="0">
                <a:latin typeface="CMR9"/>
              </a:rPr>
              <a:t>down to microscopic scale by taking advantage of advances</a:t>
            </a:r>
          </a:p>
          <a:p>
            <a:pPr algn="l"/>
            <a:r>
              <a:rPr lang="en-US" sz="1800" b="0" i="0" u="none" strike="noStrike" baseline="0" dirty="0">
                <a:latin typeface="CMR9"/>
              </a:rPr>
              <a:t>in semiconductor processes. This includes having</a:t>
            </a:r>
          </a:p>
          <a:p>
            <a:pPr algn="l"/>
            <a:r>
              <a:rPr lang="en-US" sz="1800" b="0" i="0" u="none" strike="noStrike" baseline="0" dirty="0">
                <a:latin typeface="CMR9"/>
              </a:rPr>
              <a:t>communication integrated on-chip with a rich set of microelectromechanical</a:t>
            </a:r>
          </a:p>
          <a:p>
            <a:pPr algn="l"/>
            <a:r>
              <a:rPr lang="en-US" sz="1800" b="0" i="0" u="none" strike="noStrike" baseline="0" dirty="0">
                <a:latin typeface="CMR9"/>
              </a:rPr>
              <a:t>(MEMS) sensors and CMOS logic at extremely</a:t>
            </a:r>
          </a:p>
          <a:p>
            <a:pPr algn="l"/>
            <a:r>
              <a:rPr lang="en-US" sz="1800" b="0" i="0" u="none" strike="noStrike" baseline="0" dirty="0">
                <a:latin typeface="CMR9"/>
              </a:rPr>
              <a:t>low cost [37, 5].</a:t>
            </a:r>
          </a:p>
          <a:p>
            <a:pPr algn="l"/>
            <a:r>
              <a:rPr lang="en-US" sz="1800" b="0" i="0" u="none" strike="noStrike" baseline="0" dirty="0">
                <a:latin typeface="CMR9"/>
              </a:rPr>
              <a:t>M</a:t>
            </a:r>
            <a:r>
              <a:rPr lang="el-GR" sz="1800" b="0" i="0" u="none" strike="noStrike" baseline="0" dirty="0" err="1">
                <a:latin typeface="CMR9"/>
              </a:rPr>
              <a:t>εταφρ</a:t>
            </a:r>
            <a:r>
              <a:rPr lang="el-GR" sz="1800" b="0" i="0" u="none" strike="noStrike" baseline="0" dirty="0">
                <a:latin typeface="CMR9"/>
              </a:rPr>
              <a:t>.:</a:t>
            </a:r>
            <a:endParaRPr lang="en-US" sz="1800" b="0" i="0" u="none" strike="noStrike" baseline="0" dirty="0">
              <a:latin typeface="CMR9"/>
            </a:endParaRPr>
          </a:p>
          <a:p>
            <a:pPr algn="l"/>
            <a:r>
              <a:rPr lang="en-US" dirty="0"/>
              <a:t>(</a:t>
            </a:r>
            <a:r>
              <a:rPr lang="el-GR" dirty="0"/>
              <a:t>Πολλοί ερευνητές οραματίζονται την οδήγηση του δικτυωμένου αισθητήρα σε μικροσκοπική κλίμακα εκμεταλλευόμενοι τις προόδους σε διαδικασίες ημιαγωγών. Αυτό περιλαμβάνει την κατοχή επικοινωνία ενσωματωμένη on-</a:t>
            </a:r>
            <a:r>
              <a:rPr lang="el-GR" dirty="0" err="1"/>
              <a:t>chip</a:t>
            </a:r>
            <a:r>
              <a:rPr lang="el-GR" dirty="0"/>
              <a:t> με ένα πλούσιο σετ </a:t>
            </a:r>
            <a:r>
              <a:rPr lang="el-GR" dirty="0" err="1"/>
              <a:t>μικροηλεκτρομηχανικών</a:t>
            </a:r>
            <a:r>
              <a:rPr lang="el-GR" dirty="0"/>
              <a:t> (MEMS) αισθητήρες και λογική CMOS σε εξαιρετικά χαμηλό κόστος [37, 5]. Οραματίζονται ότι αυτό το έξυπνο Η σκόνη θα ενσωματωθεί στο φυσικό περιβάλλον, ίσως ακόμη και τροφοδοτείται από ενέργεια περιβάλλοντος [31], και χρησιμοποιείται σε πολλές σενάρια έξυπνου χώρου. Εναλλακτικά, άλλοι οραματίζονται την αναβάθμιση αύξηση της λειτουργικότητας που σχετίζεται με συσκευές μιας ίντσας δραματικά.</a:t>
            </a:r>
            <a:r>
              <a:rPr lang="en-US" dirty="0"/>
              <a:t>)</a:t>
            </a:r>
            <a:endParaRPr lang="el-GR" dirty="0"/>
          </a:p>
          <a:p>
            <a:pPr algn="l"/>
            <a:endParaRPr lang="el-GR" dirty="0"/>
          </a:p>
        </p:txBody>
      </p:sp>
      <p:sp>
        <p:nvSpPr>
          <p:cNvPr id="4" name="Slide Number Placeholder 3"/>
          <p:cNvSpPr>
            <a:spLocks noGrp="1"/>
          </p:cNvSpPr>
          <p:nvPr>
            <p:ph type="sldNum" sz="quarter" idx="5"/>
          </p:nvPr>
        </p:nvSpPr>
        <p:spPr/>
        <p:txBody>
          <a:bodyPr/>
          <a:lstStyle/>
          <a:p>
            <a:fld id="{535AD8CF-DE27-461B-873A-08932DD8129F}" type="slidenum">
              <a:rPr lang="el-GR" smtClean="0"/>
              <a:t>3</a:t>
            </a:fld>
            <a:endParaRPr lang="el-GR"/>
          </a:p>
        </p:txBody>
      </p:sp>
    </p:spTree>
    <p:extLst>
      <p:ext uri="{BB962C8B-B14F-4D97-AF65-F5344CB8AC3E}">
        <p14:creationId xmlns:p14="http://schemas.microsoft.com/office/powerpoint/2010/main" val="1249896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Βρισκόμαστε σε μια εποχή </a:t>
            </a:r>
            <a:r>
              <a:rPr lang="en-US" dirty="0"/>
              <a:t>Post-PC</a:t>
            </a:r>
          </a:p>
          <a:p>
            <a:r>
              <a:rPr lang="el-GR" dirty="0"/>
              <a:t>Άλλες Τρεις άλλες τάσεις είναι εξίσου σημαντικές: πλήρη συστήματα σε ένα </a:t>
            </a:r>
            <a:r>
              <a:rPr lang="el-GR" dirty="0" err="1"/>
              <a:t>chip</a:t>
            </a:r>
            <a:r>
              <a:rPr lang="el-GR" dirty="0"/>
              <a:t>, ολοκληρωμένη επικοινωνία χαμηλής ισχύος και ολοκληρωμένη μετατροπείς χαμηλής ισχύος</a:t>
            </a:r>
            <a:endParaRPr lang="en-US" dirty="0"/>
          </a:p>
          <a:p>
            <a:r>
              <a:rPr lang="el-GR" dirty="0"/>
              <a:t>Οδηγούν ολα αυτα σε </a:t>
            </a:r>
            <a:r>
              <a:rPr lang="el-GR" dirty="0" err="1"/>
              <a:t>δικτυα</a:t>
            </a:r>
            <a:r>
              <a:rPr lang="el-GR" dirty="0"/>
              <a:t> </a:t>
            </a:r>
            <a:r>
              <a:rPr lang="el-GR" dirty="0" err="1"/>
              <a:t>αισθητηρων</a:t>
            </a:r>
            <a:endParaRPr lang="el-GR" dirty="0"/>
          </a:p>
          <a:p>
            <a:r>
              <a:rPr lang="el-GR" dirty="0"/>
              <a:t>Οι </a:t>
            </a:r>
            <a:r>
              <a:rPr lang="el-GR" dirty="0" err="1"/>
              <a:t>μικροελεγκτής</a:t>
            </a:r>
            <a:r>
              <a:rPr lang="en-US" dirty="0"/>
              <a:t> </a:t>
            </a:r>
            <a:r>
              <a:rPr lang="el-GR" dirty="0"/>
              <a:t>πλέον διαθέτει και </a:t>
            </a:r>
            <a:r>
              <a:rPr lang="en-US" dirty="0"/>
              <a:t>non-volatile </a:t>
            </a:r>
            <a:r>
              <a:rPr lang="el-GR" dirty="0"/>
              <a:t> μνήμη (που δεν χρειάζεται </a:t>
            </a:r>
            <a:r>
              <a:rPr lang="el-GR" dirty="0" err="1"/>
              <a:t>δηλαδη</a:t>
            </a:r>
            <a:r>
              <a:rPr lang="el-GR" dirty="0"/>
              <a:t> παροχή </a:t>
            </a:r>
            <a:r>
              <a:rPr lang="el-GR" dirty="0" err="1"/>
              <a:t>ρευματος</a:t>
            </a:r>
            <a:r>
              <a:rPr lang="el-GR" dirty="0"/>
              <a:t> για να διατηρεί τα δεδομένα) και </a:t>
            </a:r>
            <a:r>
              <a:rPr lang="el-GR" b="0" i="0" dirty="0">
                <a:solidFill>
                  <a:srgbClr val="202124"/>
                </a:solidFill>
                <a:effectLst/>
                <a:latin typeface="Google Sans"/>
              </a:rPr>
              <a:t>πόρους </a:t>
            </a:r>
            <a:r>
              <a:rPr lang="el-GR" b="0" i="0" dirty="0" err="1">
                <a:solidFill>
                  <a:srgbClr val="202124"/>
                </a:solidFill>
                <a:effectLst/>
                <a:latin typeface="Google Sans"/>
              </a:rPr>
              <a:t>διεπαφής</a:t>
            </a:r>
            <a:r>
              <a:rPr lang="el-GR" b="0" i="0" dirty="0">
                <a:solidFill>
                  <a:srgbClr val="202124"/>
                </a:solidFill>
                <a:effectLst/>
                <a:latin typeface="Google Sans"/>
              </a:rPr>
              <a:t> όπως </a:t>
            </a:r>
            <a:r>
              <a:rPr lang="en-US" b="0" i="0" dirty="0">
                <a:solidFill>
                  <a:srgbClr val="202124"/>
                </a:solidFill>
                <a:effectLst/>
                <a:latin typeface="Google Sans"/>
              </a:rPr>
              <a:t>DACs(Digital to analog </a:t>
            </a:r>
            <a:r>
              <a:rPr lang="en-US" b="0" i="0" dirty="0" err="1">
                <a:solidFill>
                  <a:srgbClr val="202124"/>
                </a:solidFill>
                <a:effectLst/>
                <a:latin typeface="Google Sans"/>
              </a:rPr>
              <a:t>ConverterS</a:t>
            </a:r>
            <a:r>
              <a:rPr lang="en-US" b="0" i="0" dirty="0">
                <a:solidFill>
                  <a:srgbClr val="202124"/>
                </a:solidFill>
                <a:effectLst/>
                <a:latin typeface="Google Sans"/>
              </a:rPr>
              <a:t>) ADCs UARTs, interrupt controllers</a:t>
            </a:r>
            <a:r>
              <a:rPr lang="el-GR" b="0" i="0" dirty="0">
                <a:solidFill>
                  <a:srgbClr val="202124"/>
                </a:solidFill>
                <a:effectLst/>
                <a:latin typeface="Google Sans"/>
              </a:rPr>
              <a:t> </a:t>
            </a:r>
            <a:r>
              <a:rPr lang="en-US" b="0" i="0" dirty="0">
                <a:solidFill>
                  <a:srgbClr val="202124"/>
                </a:solidFill>
                <a:effectLst/>
                <a:latin typeface="Google Sans"/>
              </a:rPr>
              <a:t>counters , rf </a:t>
            </a:r>
            <a:r>
              <a:rPr lang="en-US" b="0" i="0" dirty="0" err="1">
                <a:solidFill>
                  <a:srgbClr val="202124"/>
                </a:solidFill>
                <a:effectLst/>
                <a:latin typeface="Google Sans"/>
              </a:rPr>
              <a:t>cmos</a:t>
            </a:r>
            <a:r>
              <a:rPr lang="en-US" b="0" i="0" dirty="0">
                <a:solidFill>
                  <a:srgbClr val="202124"/>
                </a:solidFill>
                <a:effectLst/>
                <a:latin typeface="Google Sans"/>
              </a:rPr>
              <a:t> antennas.</a:t>
            </a:r>
          </a:p>
          <a:p>
            <a:endParaRPr lang="en-US" b="0" i="0" dirty="0">
              <a:solidFill>
                <a:srgbClr val="202124"/>
              </a:solidFill>
              <a:effectLst/>
              <a:latin typeface="Google Sans"/>
            </a:endParaRPr>
          </a:p>
          <a:p>
            <a:r>
              <a:rPr lang="el-GR" b="0" i="0" dirty="0">
                <a:solidFill>
                  <a:srgbClr val="202122"/>
                </a:solidFill>
                <a:effectLst/>
                <a:latin typeface="Arial" panose="020B0604020202020204" pitchFamily="34" charset="0"/>
              </a:rPr>
              <a:t>Το </a:t>
            </a:r>
            <a:r>
              <a:rPr lang="el-GR" b="1" i="0" dirty="0">
                <a:solidFill>
                  <a:srgbClr val="202122"/>
                </a:solidFill>
                <a:effectLst/>
                <a:latin typeface="Arial" panose="020B0604020202020204" pitchFamily="34" charset="0"/>
              </a:rPr>
              <a:t>UART</a:t>
            </a:r>
            <a:r>
              <a:rPr lang="el-GR" b="0" i="0" dirty="0">
                <a:solidFill>
                  <a:srgbClr val="202122"/>
                </a:solidFill>
                <a:effectLst/>
                <a:latin typeface="Arial" panose="020B0604020202020204" pitchFamily="34" charset="0"/>
              </a:rPr>
              <a:t> είναι η συντομογραφία του </a:t>
            </a:r>
            <a:r>
              <a:rPr lang="el-GR" b="0" i="1" dirty="0" err="1">
                <a:solidFill>
                  <a:srgbClr val="202122"/>
                </a:solidFill>
                <a:effectLst/>
                <a:latin typeface="Arial" panose="020B0604020202020204" pitchFamily="34" charset="0"/>
              </a:rPr>
              <a:t>universal</a:t>
            </a:r>
            <a:r>
              <a:rPr lang="el-GR" b="0" i="1" dirty="0">
                <a:solidFill>
                  <a:srgbClr val="202122"/>
                </a:solidFill>
                <a:effectLst/>
                <a:latin typeface="Arial" panose="020B0604020202020204" pitchFamily="34" charset="0"/>
              </a:rPr>
              <a:t> </a:t>
            </a:r>
            <a:r>
              <a:rPr lang="el-GR" b="0" i="1" dirty="0" err="1">
                <a:solidFill>
                  <a:srgbClr val="202122"/>
                </a:solidFill>
                <a:effectLst/>
                <a:latin typeface="Arial" panose="020B0604020202020204" pitchFamily="34" charset="0"/>
              </a:rPr>
              <a:t>asynchronous</a:t>
            </a:r>
            <a:r>
              <a:rPr lang="el-GR" b="0" i="1" dirty="0">
                <a:solidFill>
                  <a:srgbClr val="202122"/>
                </a:solidFill>
                <a:effectLst/>
                <a:latin typeface="Arial" panose="020B0604020202020204" pitchFamily="34" charset="0"/>
              </a:rPr>
              <a:t> </a:t>
            </a:r>
            <a:r>
              <a:rPr lang="el-GR" b="0" i="1" dirty="0" err="1">
                <a:solidFill>
                  <a:srgbClr val="202122"/>
                </a:solidFill>
                <a:effectLst/>
                <a:latin typeface="Arial" panose="020B0604020202020204" pitchFamily="34" charset="0"/>
              </a:rPr>
              <a:t>receiver</a:t>
            </a:r>
            <a:r>
              <a:rPr lang="el-GR" b="0" i="1" dirty="0">
                <a:solidFill>
                  <a:srgbClr val="202122"/>
                </a:solidFill>
                <a:effectLst/>
                <a:latin typeface="Arial" panose="020B0604020202020204" pitchFamily="34" charset="0"/>
              </a:rPr>
              <a:t>/</a:t>
            </a:r>
            <a:r>
              <a:rPr lang="el-GR" b="0" i="1" dirty="0" err="1">
                <a:solidFill>
                  <a:srgbClr val="202122"/>
                </a:solidFill>
                <a:effectLst/>
                <a:latin typeface="Arial" panose="020B0604020202020204" pitchFamily="34" charset="0"/>
              </a:rPr>
              <a:t>transmitter</a:t>
            </a:r>
            <a:r>
              <a:rPr lang="el-GR" b="0" i="0" dirty="0">
                <a:solidFill>
                  <a:srgbClr val="202122"/>
                </a:solidFill>
                <a:effectLst/>
                <a:latin typeface="Arial" panose="020B0604020202020204" pitchFamily="34" charset="0"/>
              </a:rPr>
              <a:t>, (προφέρεται ως </a:t>
            </a:r>
            <a:r>
              <a:rPr lang="el-GR" b="1" i="0" dirty="0">
                <a:solidFill>
                  <a:srgbClr val="202122"/>
                </a:solidFill>
                <a:effectLst/>
                <a:latin typeface="Arial" panose="020B0604020202020204" pitchFamily="34" charset="0"/>
              </a:rPr>
              <a:t>/ˈ|</a:t>
            </a:r>
            <a:r>
              <a:rPr lang="el-GR" b="1" i="0" dirty="0" err="1">
                <a:solidFill>
                  <a:srgbClr val="202122"/>
                </a:solidFill>
                <a:effectLst/>
                <a:latin typeface="Arial" panose="020B0604020202020204" pitchFamily="34" charset="0"/>
              </a:rPr>
              <a:t>ju</a:t>
            </a:r>
            <a:r>
              <a:rPr lang="el-GR" b="1" i="0" dirty="0">
                <a:solidFill>
                  <a:srgbClr val="202122"/>
                </a:solidFill>
                <a:effectLst/>
                <a:latin typeface="Arial" panose="020B0604020202020204" pitchFamily="34" charset="0"/>
              </a:rPr>
              <a:t>ː|</a:t>
            </a:r>
            <a:r>
              <a:rPr lang="el-GR" b="1" i="0" dirty="0" err="1">
                <a:solidFill>
                  <a:srgbClr val="202122"/>
                </a:solidFill>
                <a:effectLst/>
                <a:latin typeface="Arial" panose="020B0604020202020204" pitchFamily="34" charset="0"/>
              </a:rPr>
              <a:t>ɑr|t</a:t>
            </a:r>
            <a:r>
              <a:rPr lang="el-GR" b="1" i="0" dirty="0">
                <a:solidFill>
                  <a:srgbClr val="202122"/>
                </a:solidFill>
                <a:effectLst/>
                <a:latin typeface="Arial" panose="020B0604020202020204" pitchFamily="34" charset="0"/>
              </a:rPr>
              <a:t>/</a:t>
            </a:r>
            <a:r>
              <a:rPr lang="el-GR" b="0" i="0" dirty="0">
                <a:solidFill>
                  <a:srgbClr val="202122"/>
                </a:solidFill>
                <a:effectLst/>
                <a:latin typeface="Arial" panose="020B0604020202020204" pitchFamily="34" charset="0"/>
              </a:rPr>
              <a:t>) και είναι ένα κύκλωμα των υπολογιστών το οποίο διαμεσολαβεί στην σειριακή επικοινωνία υπολογιστών ή υπολογιστών με συσκευές (ή και Ενσωματωμένων υπολογιστικών συστημάτων - </a:t>
            </a:r>
            <a:r>
              <a:rPr lang="el-GR" b="0" i="0" dirty="0" err="1">
                <a:solidFill>
                  <a:srgbClr val="202122"/>
                </a:solidFill>
                <a:effectLst/>
                <a:latin typeface="Arial" panose="020B0604020202020204" pitchFamily="34" charset="0"/>
              </a:rPr>
              <a:t>Embedded</a:t>
            </a:r>
            <a:r>
              <a:rPr lang="el-GR" b="0" i="0" dirty="0">
                <a:solidFill>
                  <a:srgbClr val="202122"/>
                </a:solidFill>
                <a:effectLst/>
                <a:latin typeface="Arial" panose="020B0604020202020204" pitchFamily="34" charset="0"/>
              </a:rPr>
              <a:t> Computer Systems όπως </a:t>
            </a:r>
            <a:r>
              <a:rPr lang="el-GR" b="0" i="0" u="none" strike="noStrike" dirty="0" err="1">
                <a:solidFill>
                  <a:srgbClr val="0645AD"/>
                </a:solidFill>
                <a:effectLst/>
                <a:latin typeface="Arial" panose="020B0604020202020204" pitchFamily="34" charset="0"/>
                <a:hlinkClick r:id="rId3" tooltip="Μικροελεγκτής"/>
              </a:rPr>
              <a:t>μικροελεγκτές</a:t>
            </a:r>
            <a:r>
              <a:rPr lang="el-GR" b="0" i="0" dirty="0">
                <a:solidFill>
                  <a:srgbClr val="202122"/>
                </a:solidFill>
                <a:effectLst/>
                <a:latin typeface="Arial" panose="020B0604020202020204" pitchFamily="34" charset="0"/>
              </a:rPr>
              <a:t>). Η επικοινωνία των UART γίνεται δια μέσου των στάνταρντ θυρών RS-232, RS-422 ή RS-485.</a:t>
            </a:r>
          </a:p>
          <a:p>
            <a:endParaRPr lang="en-US" b="1" i="0" dirty="0">
              <a:solidFill>
                <a:srgbClr val="202122"/>
              </a:solidFill>
              <a:effectLst/>
              <a:latin typeface="Arial" panose="020B0604020202020204" pitchFamily="34" charset="0"/>
            </a:endParaRPr>
          </a:p>
          <a:p>
            <a:r>
              <a:rPr lang="en-US" b="1" i="0" dirty="0">
                <a:solidFill>
                  <a:srgbClr val="202122"/>
                </a:solidFill>
                <a:effectLst/>
                <a:latin typeface="Arial" panose="020B0604020202020204" pitchFamily="34" charset="0"/>
              </a:rPr>
              <a:t>Wake up interrupt controller (WIC)</a:t>
            </a:r>
            <a:endParaRPr lang="el-GR" b="1" i="0" dirty="0">
              <a:solidFill>
                <a:srgbClr val="202122"/>
              </a:solidFill>
              <a:effectLst/>
              <a:latin typeface="Arial" panose="020B0604020202020204" pitchFamily="34" charset="0"/>
            </a:endParaRPr>
          </a:p>
          <a:p>
            <a:r>
              <a:rPr lang="en-US" b="1" i="0" dirty="0">
                <a:solidFill>
                  <a:srgbClr val="202122"/>
                </a:solidFill>
                <a:effectLst/>
                <a:latin typeface="Arial" panose="020B0604020202020204" pitchFamily="34" charset="0"/>
              </a:rPr>
              <a:t>programmable interrupt controller</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PIC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4" tooltip="Integrated circuit"/>
              </a:rPr>
              <a:t>integrated circuit</a:t>
            </a:r>
            <a:r>
              <a:rPr lang="en-US" b="0" i="0" dirty="0">
                <a:solidFill>
                  <a:srgbClr val="202122"/>
                </a:solidFill>
                <a:effectLst/>
                <a:latin typeface="Arial" panose="020B0604020202020204" pitchFamily="34" charset="0"/>
              </a:rPr>
              <a:t> that helps a </a:t>
            </a:r>
            <a:r>
              <a:rPr lang="en-US" b="0" i="0" u="none" strike="noStrike" dirty="0">
                <a:solidFill>
                  <a:srgbClr val="0645AD"/>
                </a:solidFill>
                <a:effectLst/>
                <a:latin typeface="Arial" panose="020B0604020202020204" pitchFamily="34" charset="0"/>
                <a:hlinkClick r:id="rId5" tooltip="Microprocessor"/>
              </a:rPr>
              <a:t>microprocessor</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6" tooltip="CPU"/>
              </a:rPr>
              <a:t>CPU</a:t>
            </a:r>
            <a:r>
              <a:rPr lang="en-US" b="0" i="0" dirty="0">
                <a:solidFill>
                  <a:srgbClr val="202122"/>
                </a:solidFill>
                <a:effectLst/>
                <a:latin typeface="Arial" panose="020B0604020202020204" pitchFamily="34" charset="0"/>
              </a:rPr>
              <a:t>) handle </a:t>
            </a:r>
            <a:r>
              <a:rPr lang="en-US" b="0" i="0" u="none" strike="noStrike" dirty="0">
                <a:solidFill>
                  <a:srgbClr val="0645AD"/>
                </a:solidFill>
                <a:effectLst/>
                <a:latin typeface="Arial" panose="020B0604020202020204" pitchFamily="34" charset="0"/>
                <a:hlinkClick r:id="rId7" tooltip="Interrupt request (PC architecture)"/>
              </a:rPr>
              <a:t>interrupt requests</a:t>
            </a:r>
            <a:r>
              <a:rPr lang="en-US" b="0" i="0" dirty="0">
                <a:solidFill>
                  <a:srgbClr val="202122"/>
                </a:solidFill>
                <a:effectLst/>
                <a:latin typeface="Arial" panose="020B0604020202020204" pitchFamily="34" charset="0"/>
              </a:rPr>
              <a:t> (IRQ) coming from multiple different sources (like external I/O devices) which may occur simultaneously.</a:t>
            </a:r>
            <a:r>
              <a:rPr lang="en-US" b="0" i="0" u="none" strike="noStrike" baseline="30000" dirty="0">
                <a:solidFill>
                  <a:srgbClr val="0645AD"/>
                </a:solidFill>
                <a:effectLst/>
                <a:latin typeface="Arial" panose="020B0604020202020204" pitchFamily="34" charset="0"/>
                <a:hlinkClick r:id="rId8"/>
              </a:rPr>
              <a:t>[1]</a:t>
            </a:r>
            <a:r>
              <a:rPr lang="en-US" b="0" i="0" dirty="0">
                <a:solidFill>
                  <a:srgbClr val="202122"/>
                </a:solidFill>
                <a:effectLst/>
                <a:latin typeface="Arial" panose="020B0604020202020204" pitchFamily="34" charset="0"/>
              </a:rPr>
              <a:t> It helps prioritize IRQs so that the CPU switches execution to the most appropriate </a:t>
            </a:r>
            <a:r>
              <a:rPr lang="en-US" b="0" i="0" u="none" strike="noStrike" dirty="0">
                <a:solidFill>
                  <a:srgbClr val="0645AD"/>
                </a:solidFill>
                <a:effectLst/>
                <a:latin typeface="Arial" panose="020B0604020202020204" pitchFamily="34" charset="0"/>
                <a:hlinkClick r:id="rId9" tooltip="Interrupt handler"/>
              </a:rPr>
              <a:t>interrupt handler</a:t>
            </a:r>
            <a:r>
              <a:rPr lang="en-US" b="0" i="0" dirty="0">
                <a:solidFill>
                  <a:srgbClr val="202122"/>
                </a:solidFill>
                <a:effectLst/>
                <a:latin typeface="Arial" panose="020B0604020202020204" pitchFamily="34" charset="0"/>
              </a:rPr>
              <a:t> (ISR) after the PIC assesses the IRQ's relative priorities. Common modes of interrupt priority include hard priorities, rotating priorities, and cascading priorities.</a:t>
            </a:r>
            <a:r>
              <a:rPr lang="en-US" b="0" i="0" baseline="30000" dirty="0">
                <a:solidFill>
                  <a:srgbClr val="202122"/>
                </a:solidFill>
                <a:effectLst/>
                <a:latin typeface="Arial" panose="020B0604020202020204" pitchFamily="34" charset="0"/>
              </a:rPr>
              <a:t>[</a:t>
            </a:r>
            <a:r>
              <a:rPr lang="en-US" b="0" i="1" u="none" strike="noStrike" baseline="30000" dirty="0">
                <a:solidFill>
                  <a:srgbClr val="0645AD"/>
                </a:solidFill>
                <a:effectLst/>
                <a:latin typeface="Arial" panose="020B0604020202020204" pitchFamily="34" charset="0"/>
                <a:hlinkClick r:id="rId10" tooltip="Wikipedia:Citation needed"/>
              </a:rPr>
              <a:t>citation needed</a:t>
            </a:r>
            <a:r>
              <a:rPr lang="en-US" b="0" i="0" baseline="3000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PICs often allow mapping input to outputs in a configurable way.</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4</a:t>
            </a:fld>
            <a:endParaRPr lang="el-GR"/>
          </a:p>
        </p:txBody>
      </p:sp>
    </p:spTree>
    <p:extLst>
      <p:ext uri="{BB962C8B-B14F-4D97-AF65-F5344CB8AC3E}">
        <p14:creationId xmlns:p14="http://schemas.microsoft.com/office/powerpoint/2010/main" val="773052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Στο συγκεκριμένο </a:t>
            </a:r>
            <a:r>
              <a:rPr lang="en-US" dirty="0"/>
              <a:t>paper </a:t>
            </a:r>
            <a:r>
              <a:rPr lang="el-GR" dirty="0"/>
              <a:t>γίνεται μια ανάλυση σε πρωτότυπο σύστημα με δομικά μέρη που είναι από το ράφι όπως αναφέρεται. Άλλα </a:t>
            </a:r>
            <a:r>
              <a:rPr lang="en-US" dirty="0"/>
              <a:t>project </a:t>
            </a:r>
            <a:r>
              <a:rPr lang="el-GR" dirty="0"/>
              <a:t>προσπαθούν να συμπιέσουν το σύστημα αυτό  σε ένα </a:t>
            </a:r>
            <a:r>
              <a:rPr lang="en-US" dirty="0"/>
              <a:t>chip. </a:t>
            </a:r>
            <a:r>
              <a:rPr lang="el-GR" dirty="0"/>
              <a:t>Αλλά η βασική τεχνολογία που λείπει είναι το σύστημα του λογισμικού για να διαχειρίζεται και να λειτουργεί αυτήν την συσκευή.. Για την αντιμετώπιση αυτού του προβλήματος οι συγγραφείς εχουν αναπτύξει το </a:t>
            </a:r>
            <a:r>
              <a:rPr lang="en-US" dirty="0" err="1"/>
              <a:t>tinyOS</a:t>
            </a:r>
            <a:r>
              <a:rPr lang="en-US" dirty="0"/>
              <a:t>(</a:t>
            </a:r>
            <a:r>
              <a:rPr lang="el-GR" dirty="0"/>
              <a:t>που είναι ένα μικρής </a:t>
            </a:r>
            <a:r>
              <a:rPr lang="el-GR" dirty="0" err="1"/>
              <a:t>κλιμακας</a:t>
            </a:r>
            <a:r>
              <a:rPr lang="el-GR" dirty="0"/>
              <a:t> λογισμικό</a:t>
            </a:r>
            <a:r>
              <a:rPr lang="en-US" dirty="0"/>
              <a:t>(</a:t>
            </a:r>
            <a:r>
              <a:rPr lang="en-US" dirty="0" err="1"/>
              <a:t>microthreaded</a:t>
            </a:r>
            <a:r>
              <a:rPr lang="en-US" dirty="0"/>
              <a:t> OS)</a:t>
            </a:r>
            <a:r>
              <a:rPr lang="el-GR" dirty="0"/>
              <a:t> και θα παρουσιαστεί παρακάτω αναλυτικότερα)</a:t>
            </a:r>
          </a:p>
          <a:p>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5</a:t>
            </a:fld>
            <a:endParaRPr lang="el-GR"/>
          </a:p>
        </p:txBody>
      </p:sp>
    </p:spTree>
    <p:extLst>
      <p:ext uri="{BB962C8B-B14F-4D97-AF65-F5344CB8AC3E}">
        <p14:creationId xmlns:p14="http://schemas.microsoft.com/office/powerpoint/2010/main" val="2343972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5AD8CF-DE27-461B-873A-08932DD8129F}" type="slidenum">
              <a:rPr lang="el-GR" smtClean="0"/>
              <a:t>6</a:t>
            </a:fld>
            <a:endParaRPr lang="el-GR"/>
          </a:p>
        </p:txBody>
      </p:sp>
    </p:spTree>
    <p:extLst>
      <p:ext uri="{BB962C8B-B14F-4D97-AF65-F5344CB8AC3E}">
        <p14:creationId xmlns:p14="http://schemas.microsoft.com/office/powerpoint/2010/main" val="3824057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Αυτή η ενότητα περιγράφει τις απαιτήσεις που διαμορφώνουν το σχέδιο των αισθητήρων δικτύου· αυτές οι παρατηρήσεις γίνονται πιο συγκεκριμένες σε παρακάτω ενότητες.</a:t>
            </a:r>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7</a:t>
            </a:fld>
            <a:endParaRPr lang="el-GR"/>
          </a:p>
        </p:txBody>
      </p:sp>
    </p:spTree>
    <p:extLst>
      <p:ext uri="{BB962C8B-B14F-4D97-AF65-F5344CB8AC3E}">
        <p14:creationId xmlns:p14="http://schemas.microsoft.com/office/powerpoint/2010/main" val="312261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l-GR" i="1" dirty="0"/>
              <a:t>Μικρό μέγεθος και χαμηλή κατανάλωση.</a:t>
            </a:r>
          </a:p>
          <a:p>
            <a:pPr marL="0" indent="0">
              <a:buNone/>
            </a:pPr>
            <a:r>
              <a:rPr lang="el-GR" dirty="0"/>
              <a:t>Σε καθε </a:t>
            </a:r>
            <a:r>
              <a:rPr lang="el-GR" dirty="0" err="1"/>
              <a:t>εποχη</a:t>
            </a:r>
            <a:r>
              <a:rPr lang="el-GR" dirty="0"/>
              <a:t> το μέγεθος και η ισχύς </a:t>
            </a:r>
            <a:r>
              <a:rPr lang="el-GR" dirty="0" err="1"/>
              <a:t>περιόριζει</a:t>
            </a:r>
            <a:r>
              <a:rPr lang="el-GR" dirty="0"/>
              <a:t> την </a:t>
            </a:r>
            <a:r>
              <a:rPr lang="el-GR" dirty="0" err="1"/>
              <a:t>επεξεργασία,τον</a:t>
            </a:r>
            <a:r>
              <a:rPr lang="el-GR" dirty="0"/>
              <a:t> αποθηκευτικό χώρο, την δυνατότητα </a:t>
            </a:r>
            <a:r>
              <a:rPr lang="el-GR" dirty="0" err="1"/>
              <a:t>αλληλοσύνδεσης</a:t>
            </a:r>
            <a:r>
              <a:rPr lang="el-GR" dirty="0"/>
              <a:t>.</a:t>
            </a:r>
          </a:p>
          <a:p>
            <a:pPr marL="0" indent="0">
              <a:buNone/>
            </a:pPr>
            <a:r>
              <a:rPr lang="el-GR" dirty="0"/>
              <a:t>Το λογισμικό πρέπει να κανει αποδοτική χρήση του επεξεργαστή και  μνήμης και να επιτρέπει</a:t>
            </a:r>
          </a:p>
          <a:p>
            <a:pPr marL="0" indent="0">
              <a:buNone/>
            </a:pPr>
            <a:r>
              <a:rPr lang="el-GR" dirty="0"/>
              <a:t> χαμηλό κόστος ενέργειας επικοινωνιών</a:t>
            </a:r>
          </a:p>
          <a:p>
            <a:pPr marL="0" indent="0">
              <a:buNone/>
            </a:pPr>
            <a:r>
              <a:rPr lang="el-GR" dirty="0"/>
              <a:t>2. </a:t>
            </a:r>
            <a:r>
              <a:rPr lang="en-US" sz="1800" b="0" i="1" u="none" strike="noStrike" baseline="0" dirty="0">
                <a:latin typeface="CMTI9"/>
              </a:rPr>
              <a:t>Concurrency-intensive operation</a:t>
            </a:r>
            <a:r>
              <a:rPr lang="el-GR" sz="1800" b="0" i="1" u="none" strike="noStrike" baseline="0" dirty="0">
                <a:latin typeface="CMTI9"/>
              </a:rPr>
              <a:t> -&gt; </a:t>
            </a:r>
            <a:r>
              <a:rPr lang="el-GR" sz="2800" i="1" dirty="0"/>
              <a:t>Λειτουργία εντατικής ταυτόχρονης λειτουργίας</a:t>
            </a:r>
          </a:p>
          <a:p>
            <a:pPr marL="0" indent="0">
              <a:buNone/>
            </a:pPr>
            <a:endParaRPr lang="el-GR" sz="2800" dirty="0"/>
          </a:p>
          <a:p>
            <a:pPr marL="0" indent="0">
              <a:buNone/>
            </a:pPr>
            <a:r>
              <a:rPr lang="el-GR" sz="2800" dirty="0"/>
              <a:t>2.1</a:t>
            </a:r>
          </a:p>
          <a:p>
            <a:pPr marL="0" indent="0">
              <a:buNone/>
            </a:pPr>
            <a:r>
              <a:rPr lang="el-GR" sz="2800" dirty="0"/>
              <a:t>Ο κύριος τρόπος λειτουργίας των συσκευών είναι να μεταφέρουν πληροφορία από </a:t>
            </a:r>
            <a:r>
              <a:rPr lang="el-GR" sz="2800" dirty="0" err="1"/>
              <a:t>μερος</a:t>
            </a:r>
            <a:r>
              <a:rPr lang="el-GR" sz="2800" dirty="0"/>
              <a:t> σε μέρος (κόμβο-&gt;</a:t>
            </a:r>
            <a:r>
              <a:rPr lang="el-GR" sz="2800" dirty="0" err="1"/>
              <a:t>κομβο</a:t>
            </a:r>
            <a:r>
              <a:rPr lang="el-GR" sz="2800" dirty="0"/>
              <a:t>) με έναν ταπεινό ποσό επεξεργασίας </a:t>
            </a:r>
            <a:r>
              <a:rPr lang="en-US" sz="2800" dirty="0"/>
              <a:t>on the fly </a:t>
            </a:r>
            <a:r>
              <a:rPr lang="el-GR" sz="2800" dirty="0"/>
              <a:t>ακαριαία </a:t>
            </a:r>
          </a:p>
          <a:p>
            <a:pPr marL="0" indent="0">
              <a:buNone/>
            </a:pPr>
            <a:endParaRPr lang="el-GR" sz="2800" dirty="0"/>
          </a:p>
          <a:p>
            <a:pPr marL="0" indent="0">
              <a:buNone/>
            </a:pPr>
            <a:r>
              <a:rPr lang="el-GR" sz="2800" dirty="0"/>
              <a:t>2.2</a:t>
            </a:r>
          </a:p>
          <a:p>
            <a:pPr marL="0" indent="0">
              <a:buNone/>
            </a:pPr>
            <a:r>
              <a:rPr lang="el-GR" sz="2800" dirty="0"/>
              <a:t>Για παράδειγμα αν δεν γίνεται ακαριαία η </a:t>
            </a:r>
            <a:r>
              <a:rPr lang="el-GR" sz="2800" dirty="0" err="1"/>
              <a:t>καταγραφή,επεξεργασία</a:t>
            </a:r>
            <a:r>
              <a:rPr lang="el-GR" sz="2800" dirty="0"/>
              <a:t> και μετάδοση της  πληροφορίας στο δίκτυο δεδομένα μπορεί να προέρχονται από άλλους κόμβους και να προωθούνται σε </a:t>
            </a:r>
            <a:r>
              <a:rPr lang="en-US" sz="2800" dirty="0"/>
              <a:t>multi hop routing </a:t>
            </a:r>
            <a:r>
              <a:rPr lang="el-GR" sz="2800" dirty="0"/>
              <a:t> η και </a:t>
            </a:r>
            <a:r>
              <a:rPr lang="en-US" sz="2800" dirty="0"/>
              <a:t>bridging </a:t>
            </a:r>
            <a:r>
              <a:rPr lang="el-GR" sz="2800" dirty="0"/>
              <a:t>καταστάσεις</a:t>
            </a:r>
          </a:p>
          <a:p>
            <a:pPr marL="0" indent="0">
              <a:buNone/>
            </a:pPr>
            <a:endParaRPr lang="el-GR" sz="2800" dirty="0"/>
          </a:p>
          <a:p>
            <a:pPr marL="0" indent="0">
              <a:buNone/>
            </a:pPr>
            <a:r>
              <a:rPr lang="el-GR" sz="4000" dirty="0"/>
              <a:t>Σε </a:t>
            </a:r>
            <a:r>
              <a:rPr lang="el-GR" sz="4000" dirty="0" err="1"/>
              <a:t>multi-hop</a:t>
            </a:r>
            <a:r>
              <a:rPr lang="el-GR" sz="4000" dirty="0"/>
              <a:t> ασύρματα δίκτυα υπάρχουν ένας ή περισσότεροι ενδιάμεσοι κόμβοι στη διαδρομή που λαμβάνουν και προωθούν πακέτα μέσω ασύρματων συνδέσμων</a:t>
            </a:r>
            <a:r>
              <a:rPr lang="el-GR" sz="2800" dirty="0"/>
              <a:t>(σε </a:t>
            </a:r>
            <a:r>
              <a:rPr lang="el-GR" sz="2800" dirty="0" err="1"/>
              <a:t>αντιθεση</a:t>
            </a:r>
            <a:r>
              <a:rPr lang="el-GR" sz="2800" dirty="0"/>
              <a:t> με τα </a:t>
            </a:r>
            <a:r>
              <a:rPr lang="en-US" sz="2800" dirty="0"/>
              <a:t>cellular </a:t>
            </a:r>
            <a:r>
              <a:rPr lang="el-GR" sz="2800" dirty="0"/>
              <a:t>που γίνεται μονο </a:t>
            </a:r>
            <a:r>
              <a:rPr lang="el-GR" sz="2800" dirty="0" err="1"/>
              <a:t>ασύρμαρτη</a:t>
            </a:r>
            <a:r>
              <a:rPr lang="el-GR" sz="2800" dirty="0"/>
              <a:t> επικοινωνία στο τελευταίο</a:t>
            </a:r>
          </a:p>
          <a:p>
            <a:pPr marL="0" indent="0">
              <a:buNone/>
            </a:pPr>
            <a:r>
              <a:rPr lang="en-US" sz="4000" b="0" i="0" dirty="0">
                <a:solidFill>
                  <a:srgbClr val="4D5156"/>
                </a:solidFill>
                <a:effectLst/>
                <a:latin typeface="arial" panose="020B0604020202020204" pitchFamily="34" charset="0"/>
              </a:rPr>
              <a:t>Multi – hop routing :</a:t>
            </a:r>
            <a:r>
              <a:rPr lang="el-GR" sz="4000" b="0" i="0" dirty="0">
                <a:solidFill>
                  <a:srgbClr val="4D5156"/>
                </a:solidFill>
                <a:effectLst/>
                <a:latin typeface="arial" panose="020B0604020202020204" pitchFamily="34" charset="0"/>
              </a:rPr>
              <a:t> είναι ένας τύπος επικοινωνίας σε ασύρματα δίκτυα στα οποία η περιοχή κάλυψης δικτύου είναι μεγαλύτερη από το εύρος ραδιοσυχνοτήτων των μεμονωμένων κόμβων. Επομένως, για να φτάσετε σε κάποιο προορισμό, ένας κόμβος μπορεί να χρησιμοποιήσει άλλους κόμβους ως </a:t>
            </a:r>
            <a:r>
              <a:rPr lang="el-GR" sz="4000" b="0" i="0" dirty="0" err="1">
                <a:solidFill>
                  <a:srgbClr val="4D5156"/>
                </a:solidFill>
                <a:effectLst/>
                <a:latin typeface="arial" panose="020B0604020202020204" pitchFamily="34" charset="0"/>
              </a:rPr>
              <a:t>ρελέ</a:t>
            </a:r>
            <a:endParaRPr lang="el-GR" sz="2800" dirty="0"/>
          </a:p>
          <a:p>
            <a:pPr marL="0" indent="0">
              <a:buNone/>
            </a:pPr>
            <a:r>
              <a:rPr lang="el-GR" sz="2800" b="0" i="0" dirty="0">
                <a:solidFill>
                  <a:srgbClr val="4D5156"/>
                </a:solidFill>
                <a:effectLst/>
                <a:latin typeface="arial" panose="020B0604020202020204" pitchFamily="34" charset="0"/>
              </a:rPr>
              <a:t>Οι γέφυρες είναι ηλεκτρονικές συσκευές που υλοποιούν τη διασύνδεση —επικοινωνία μεταξύ τοπικών δικτύων υπολογιστών στο επίπεδο σύνδεσης του μοντέλου OSI. Οι γέφυρες χρησιμοποιούν τις διευθύνσεις υλικού των σταθμών εργασίας του τοπικού δικτύου, για να μεταδώσουν τα πλαίσια δεδομένων μεταξύ των δικτύων που συνδέουν.</a:t>
            </a:r>
            <a:endParaRPr lang="el-GR" sz="1800" b="0" i="0" u="none" strike="noStrike" baseline="0" dirty="0">
              <a:latin typeface="CMTI9"/>
            </a:endParaRPr>
          </a:p>
          <a:p>
            <a:pPr algn="l"/>
            <a:r>
              <a:rPr lang="el-GR" sz="1800" b="0" i="0" u="none" strike="noStrike" baseline="0" dirty="0">
                <a:latin typeface="CMR9"/>
              </a:rPr>
              <a:t>2.3-2.4</a:t>
            </a:r>
          </a:p>
          <a:p>
            <a:pPr algn="l"/>
            <a:r>
              <a:rPr lang="el-GR" sz="1800" b="0" i="0" u="none" strike="noStrike" baseline="0" dirty="0">
                <a:latin typeface="CMR9"/>
              </a:rPr>
              <a:t>(</a:t>
            </a:r>
            <a:r>
              <a:rPr lang="en-US" sz="1800" b="0" i="0" u="none" strike="noStrike" baseline="0" dirty="0">
                <a:latin typeface="CMR9"/>
              </a:rPr>
              <a:t>There</a:t>
            </a:r>
            <a:r>
              <a:rPr lang="el-GR" sz="1800" b="0" i="0" u="none" strike="noStrike" baseline="0" dirty="0">
                <a:latin typeface="CMR9"/>
              </a:rPr>
              <a:t> </a:t>
            </a:r>
            <a:r>
              <a:rPr lang="en-US" sz="1800" b="0" i="0" u="none" strike="noStrike" baseline="0" dirty="0">
                <a:latin typeface="CMR9"/>
              </a:rPr>
              <a:t>is little internal storage capacity, so buffering large amounts</a:t>
            </a:r>
          </a:p>
          <a:p>
            <a:pPr algn="l"/>
            <a:r>
              <a:rPr lang="en-US" sz="1800" b="0" i="0" u="none" strike="noStrike" baseline="0" dirty="0">
                <a:latin typeface="CMR9"/>
              </a:rPr>
              <a:t>of data between the inbound and the outbound flows is</a:t>
            </a:r>
          </a:p>
          <a:p>
            <a:pPr algn="l"/>
            <a:r>
              <a:rPr lang="en-US" sz="1800" b="0" i="0" u="none" strike="noStrike" baseline="0" dirty="0">
                <a:latin typeface="CMR9"/>
              </a:rPr>
              <a:t>unattractive. Moreover, each of the flows generally involve</a:t>
            </a:r>
          </a:p>
          <a:p>
            <a:pPr algn="l"/>
            <a:r>
              <a:rPr lang="en-US" sz="1800" b="0" i="0" u="none" strike="noStrike" baseline="0" dirty="0">
                <a:latin typeface="CMR9"/>
              </a:rPr>
              <a:t>a large number of low-level events interleaved with higher-level</a:t>
            </a:r>
          </a:p>
          <a:p>
            <a:pPr algn="l"/>
            <a:r>
              <a:rPr lang="en-US" sz="1800" b="0" i="0" u="none" strike="noStrike" baseline="0" dirty="0">
                <a:latin typeface="CMR9"/>
              </a:rPr>
              <a:t>processing. Some of the high-level processing will extend</a:t>
            </a:r>
          </a:p>
          <a:p>
            <a:pPr algn="l"/>
            <a:r>
              <a:rPr lang="en-US" sz="1800" b="0" i="0" u="none" strike="noStrike" baseline="0" dirty="0">
                <a:latin typeface="CMR9"/>
              </a:rPr>
              <a:t>over multiple real-time events.</a:t>
            </a:r>
            <a:r>
              <a:rPr lang="el-GR" sz="1800" b="0" i="0" u="none" strike="noStrike" baseline="0" dirty="0">
                <a:latin typeface="CMR9"/>
              </a:rPr>
              <a:t>)</a:t>
            </a:r>
            <a:endParaRPr lang="en-US" sz="1800" b="0" i="0" u="none" strike="noStrike" baseline="0" dirty="0">
              <a:latin typeface="CMR9"/>
            </a:endParaRPr>
          </a:p>
          <a:p>
            <a:pPr algn="l"/>
            <a:r>
              <a:rPr lang="el-GR" sz="1800" b="0" i="0" u="none" strike="noStrike" baseline="0" dirty="0" err="1">
                <a:latin typeface="CMR9"/>
              </a:rPr>
              <a:t>Μετφ</a:t>
            </a:r>
            <a:r>
              <a:rPr lang="el-GR" sz="1800" b="0" i="0" u="none" strike="noStrike" baseline="0" dirty="0">
                <a:latin typeface="CMR9"/>
              </a:rPr>
              <a:t>: </a:t>
            </a:r>
            <a:r>
              <a:rPr lang="el-GR" sz="2800" b="0" i="0" u="none" strike="noStrike" baseline="0" dirty="0">
                <a:latin typeface="CMR9"/>
              </a:rPr>
              <a:t>Κάθε </a:t>
            </a:r>
            <a:r>
              <a:rPr lang="en-US" sz="2800" b="0" i="0" u="none" strike="noStrike" baseline="0" dirty="0">
                <a:latin typeface="CMR9"/>
              </a:rPr>
              <a:t>device </a:t>
            </a:r>
            <a:r>
              <a:rPr lang="el-GR" sz="2800" b="0" i="0" u="none" strike="noStrike" baseline="0" dirty="0">
                <a:latin typeface="CMR9"/>
              </a:rPr>
              <a:t>έχει</a:t>
            </a:r>
            <a:r>
              <a:rPr lang="el-GR" sz="2800" dirty="0"/>
              <a:t> μικρή χωρητικότητα εσωτερικής αποθήκευσης, οπότε αποθηκεύονται μεγάλα ποσά δεδομένων μεταξύ εισερχόμενων και εξερχόμενων ροές είναι μη ελκυστικός. Επιπλέον, κάθε ένα από τα γενικά οι ροές περιλαμβάνουν ένας μεγάλος αριθμός συμβάντων χαμηλού επιπέδου συμπλέκονται με υψηλότερο επίπεδο επεξεργασία. Ορισμένες από τις επεξεργασίες υψηλού επιπέδου θα επεκταθούν σε πολλές εκδηλώσεις σε πραγματικό χρόνο.</a:t>
            </a:r>
            <a:endParaRPr lang="en-US"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CMR9"/>
              </a:rPr>
              <a:t>3. </a:t>
            </a:r>
            <a:r>
              <a:rPr lang="en-US" i="1" dirty="0"/>
              <a:t>Limited Physical Parallelism and Controller Hierarchy</a:t>
            </a:r>
          </a:p>
          <a:p>
            <a:pPr algn="l"/>
            <a:r>
              <a:rPr lang="en-US" sz="1800" b="0" i="0" u="none" strike="noStrike" baseline="0" dirty="0">
                <a:latin typeface="CMR9"/>
              </a:rPr>
              <a:t>The number of independent controllers, the capabilities of</a:t>
            </a:r>
          </a:p>
          <a:p>
            <a:pPr algn="l"/>
            <a:r>
              <a:rPr lang="en-US" sz="1800" b="0" i="0" u="none" strike="noStrike" baseline="0" dirty="0">
                <a:latin typeface="CMR9"/>
              </a:rPr>
              <a:t>the controllers, and the sophistication of the processor-memory-</a:t>
            </a:r>
          </a:p>
          <a:p>
            <a:pPr algn="l"/>
            <a:r>
              <a:rPr lang="en-US" sz="1800" b="0" i="0" u="none" strike="noStrike" baseline="0" dirty="0">
                <a:latin typeface="CMR9"/>
              </a:rPr>
              <a:t>switch level interconnect are much lower than in conventional</a:t>
            </a:r>
          </a:p>
          <a:p>
            <a:pPr algn="l"/>
            <a:r>
              <a:rPr lang="en-US" sz="1800" b="0" i="0" u="none" strike="noStrike" baseline="0" dirty="0">
                <a:latin typeface="CMR9"/>
              </a:rPr>
              <a:t>systems. </a:t>
            </a:r>
          </a:p>
          <a:p>
            <a:pPr algn="l"/>
            <a:r>
              <a:rPr lang="el-GR" sz="1800" b="0" i="0" u="none" strike="noStrike" baseline="0" dirty="0">
                <a:latin typeface="CMR9"/>
              </a:rPr>
              <a:t>Τυπικά ο </a:t>
            </a:r>
            <a:r>
              <a:rPr lang="el-GR" sz="1800" b="0" i="0" u="none" strike="noStrike" baseline="0" dirty="0" err="1">
                <a:latin typeface="CMR9"/>
              </a:rPr>
              <a:t>αισθήτηρας</a:t>
            </a:r>
            <a:r>
              <a:rPr lang="el-GR" sz="1800" b="0" i="0" u="none" strike="noStrike" baseline="0" dirty="0">
                <a:latin typeface="CMR9"/>
              </a:rPr>
              <a:t> ή ο </a:t>
            </a:r>
            <a:r>
              <a:rPr lang="en-US" sz="1800" b="0" i="0" u="none" strike="noStrike" baseline="0" dirty="0">
                <a:latin typeface="CMR9"/>
              </a:rPr>
              <a:t>actuator </a:t>
            </a:r>
            <a:r>
              <a:rPr lang="el-GR" sz="1800" b="0" i="0" u="none" strike="noStrike" baseline="0" dirty="0">
                <a:latin typeface="CMR9"/>
              </a:rPr>
              <a:t>παρέχει</a:t>
            </a:r>
            <a:r>
              <a:rPr lang="en-US" sz="1800" b="0" i="0" u="none" strike="noStrike" baseline="0" dirty="0">
                <a:latin typeface="CMR9"/>
              </a:rPr>
              <a:t> </a:t>
            </a:r>
            <a:r>
              <a:rPr lang="el-GR" sz="1800" b="0" i="0" u="none" strike="noStrike" baseline="0" dirty="0">
                <a:latin typeface="CMR9"/>
              </a:rPr>
              <a:t>μια πρωτόγονη</a:t>
            </a:r>
            <a:r>
              <a:rPr lang="en-US" sz="1800" b="0" i="0" u="none" strike="noStrike" baseline="0" dirty="0">
                <a:latin typeface="CMR9"/>
              </a:rPr>
              <a:t> </a:t>
            </a:r>
            <a:r>
              <a:rPr lang="el-GR" sz="1800" b="0" i="0" u="none" strike="noStrike" baseline="0" dirty="0" err="1">
                <a:latin typeface="CMR9"/>
              </a:rPr>
              <a:t>διεπαφή</a:t>
            </a:r>
            <a:r>
              <a:rPr lang="el-GR" sz="1800" b="0" i="0" u="none" strike="noStrike" baseline="0" dirty="0">
                <a:latin typeface="CMR9"/>
              </a:rPr>
              <a:t> απευθείας σε έναν μικροελεγκτή ενός </a:t>
            </a:r>
            <a:r>
              <a:rPr lang="el-GR" sz="1800" b="0" i="0" u="none" strike="noStrike" baseline="0" dirty="0" err="1">
                <a:latin typeface="CMR9"/>
              </a:rPr>
              <a:t>τσίπ</a:t>
            </a:r>
            <a:r>
              <a:rPr lang="el-GR" sz="1800" b="0" i="0" u="none" strike="noStrike" baseline="0" dirty="0">
                <a:latin typeface="CMR9"/>
              </a:rPr>
              <a:t>.</a:t>
            </a:r>
          </a:p>
          <a:p>
            <a:pPr algn="l"/>
            <a:r>
              <a:rPr lang="el-GR" sz="1800" b="0" i="0" u="none" strike="noStrike" baseline="0" dirty="0">
                <a:latin typeface="CMR9"/>
              </a:rPr>
              <a:t>Σε αντίθεση τα συμβατικά συστήματα διανέμουν  την ταυτόχρονη επεξεργασία που σχετίζεται με την συλλογή συσκευών σε πολλαπλάσια επίπεδα ελεγκτών που διασυνδέονται με ένα περίτεχνο </a:t>
            </a:r>
            <a:r>
              <a:rPr lang="en-US" sz="1800" b="0" i="0" u="none" strike="noStrike" baseline="0" dirty="0">
                <a:latin typeface="CMR9"/>
              </a:rPr>
              <a:t>bus structure.</a:t>
            </a:r>
            <a:r>
              <a:rPr lang="el-GR" sz="1800" b="0" i="0" u="none" strike="noStrike" baseline="0" dirty="0">
                <a:latin typeface="CMR9"/>
              </a:rPr>
              <a:t>(Διάφορες αρχιτεκτονικές πχ χρησιμοποιούν το </a:t>
            </a:r>
            <a:r>
              <a:rPr lang="en-US" sz="1800" b="0" i="0" u="none" strike="noStrike" baseline="0" dirty="0">
                <a:latin typeface="CMR9"/>
              </a:rPr>
              <a:t>CDB</a:t>
            </a:r>
            <a:r>
              <a:rPr lang="el-GR" sz="1800" b="0" i="0" u="none" strike="noStrike" baseline="0" dirty="0">
                <a:latin typeface="CMR9"/>
              </a:rPr>
              <a:t> </a:t>
            </a:r>
            <a:r>
              <a:rPr lang="en-US" sz="1800" b="0" i="0" u="none" strike="noStrike" baseline="0" dirty="0">
                <a:latin typeface="CMR9"/>
              </a:rPr>
              <a:t>common data bus)</a:t>
            </a:r>
          </a:p>
          <a:p>
            <a:pPr algn="l"/>
            <a:r>
              <a:rPr lang="el-GR" sz="1800" b="0" i="0" u="none" strike="noStrike" baseline="0" dirty="0">
                <a:latin typeface="CMR9"/>
              </a:rPr>
              <a:t>Οι περιορισμοί στο μέγεθος και στην ισχύ και η περιορισμένη φυσική δυνατότητα διαμόρφωσης </a:t>
            </a:r>
            <a:r>
              <a:rPr lang="en-US" sz="1800" b="0" i="0" u="none" strike="noStrike" baseline="0" dirty="0">
                <a:latin typeface="CMR9"/>
              </a:rPr>
              <a:t>on-chip </a:t>
            </a:r>
            <a:r>
              <a:rPr lang="el-GR" sz="1800" b="0" i="0" u="none" strike="noStrike" baseline="0" dirty="0">
                <a:latin typeface="CMR9"/>
              </a:rPr>
              <a:t>είναι πιθανό να οδηγήσει στην ανάγκη υποστήριξης από  εντατική διαχείριση ροών μέσω του ενσωματωμένου </a:t>
            </a:r>
            <a:r>
              <a:rPr lang="el-GR" sz="1800" b="0" i="0" u="none" strike="noStrike" baseline="0" dirty="0" err="1">
                <a:latin typeface="CMR9"/>
              </a:rPr>
              <a:t>μικροεπεξργαστή</a:t>
            </a:r>
            <a:r>
              <a:rPr lang="el-GR" sz="1800" b="0" i="0" u="none" strike="noStrike" baseline="0" dirty="0">
                <a:latin typeface="CMR9"/>
              </a:rPr>
              <a:t>,</a:t>
            </a:r>
            <a:endParaRPr lang="en-US" sz="1800" b="0" i="0" u="none" strike="noStrike" baseline="0" dirty="0">
              <a:latin typeface="CMR9"/>
            </a:endParaRPr>
          </a:p>
          <a:p>
            <a:pPr algn="l"/>
            <a:endParaRPr lang="en-US" sz="1800" b="0" i="0" u="none" strike="noStrike" baseline="0" dirty="0">
              <a:latin typeface="CMR9"/>
            </a:endParaRPr>
          </a:p>
          <a:p>
            <a:pPr algn="l"/>
            <a:r>
              <a:rPr lang="en-US" sz="1800" b="0" i="0" u="none" strike="noStrike" baseline="0" dirty="0">
                <a:latin typeface="CMR9"/>
              </a:rPr>
              <a:t>4. </a:t>
            </a:r>
            <a:r>
              <a:rPr lang="en-US" sz="1800" b="0" i="1" u="none" strike="noStrike" baseline="0" dirty="0">
                <a:latin typeface="CMTI9"/>
              </a:rPr>
              <a:t>Diversity in Design and Usage</a:t>
            </a:r>
          </a:p>
          <a:p>
            <a:pPr algn="l"/>
            <a:r>
              <a:rPr lang="el-GR" sz="1800" b="0" i="0" u="none" strike="noStrike" baseline="0" dirty="0">
                <a:latin typeface="CMTI9"/>
              </a:rPr>
              <a:t>Οι συσκευές δικτυωμένων αισθητήρων θα τείνουν να είναι </a:t>
            </a:r>
            <a:r>
              <a:rPr lang="en-US" sz="1800" b="0" i="0" u="none" strike="noStrike" baseline="0" dirty="0">
                <a:latin typeface="CMTI9"/>
              </a:rPr>
              <a:t>application specific</a:t>
            </a:r>
            <a:r>
              <a:rPr lang="el-GR" sz="1800" b="0" i="0" u="none" strike="noStrike" baseline="0" dirty="0">
                <a:latin typeface="CMTI9"/>
              </a:rPr>
              <a:t> και όχι </a:t>
            </a:r>
            <a:r>
              <a:rPr lang="en-US" sz="1800" b="0" i="0" u="none" strike="noStrike" baseline="0" dirty="0">
                <a:latin typeface="CMTI9"/>
              </a:rPr>
              <a:t>general purpose.(</a:t>
            </a:r>
            <a:r>
              <a:rPr lang="el-GR" sz="1800" b="0" i="0" u="none" strike="noStrike" baseline="0" dirty="0">
                <a:latin typeface="CMTI9"/>
              </a:rPr>
              <a:t>και να εχουν μονο το απαραίτητο </a:t>
            </a:r>
            <a:r>
              <a:rPr lang="en-US" sz="1800" b="0" i="0" u="none" strike="noStrike" baseline="0" dirty="0">
                <a:latin typeface="CMTI9"/>
              </a:rPr>
              <a:t>hardware)</a:t>
            </a:r>
          </a:p>
          <a:p>
            <a:pPr algn="l"/>
            <a:r>
              <a:rPr lang="el-GR" sz="1800" b="0" i="0" u="none" strike="noStrike" baseline="0" dirty="0">
                <a:latin typeface="CMTI9"/>
              </a:rPr>
              <a:t>Καθώς υπάρχει ένα ευρύ φάσμα πιθανών εφαρμογών, η διαφορά στις φυσικές συσκευές είναι πιθανόν να είναι μεγάλη.</a:t>
            </a:r>
          </a:p>
          <a:p>
            <a:pPr algn="l"/>
            <a:endParaRPr lang="el-GR" sz="1800" b="0" i="0" u="none" strike="noStrike" baseline="0" dirty="0">
              <a:latin typeface="CMTI9"/>
            </a:endParaRPr>
          </a:p>
          <a:p>
            <a:pPr algn="l"/>
            <a:r>
              <a:rPr lang="en-US" sz="1800" b="0" i="0" u="none" strike="noStrike" baseline="0" dirty="0">
                <a:latin typeface="CMTI9"/>
              </a:rPr>
              <a:t>Important -&gt; easily assemble the software components  </a:t>
            </a:r>
            <a:r>
              <a:rPr lang="el-GR" sz="1800" b="0" i="0" u="none" strike="noStrike" baseline="0" dirty="0">
                <a:latin typeface="CMTI9"/>
              </a:rPr>
              <a:t>που είναι απαραίτητες για την σύνθεση της εφαρμογής από κομμάτια </a:t>
            </a:r>
            <a:r>
              <a:rPr lang="en-US" sz="1800" b="0" i="0" u="none" strike="noStrike" baseline="0" dirty="0">
                <a:latin typeface="CMTI9"/>
              </a:rPr>
              <a:t>hardware</a:t>
            </a:r>
          </a:p>
          <a:p>
            <a:pPr algn="l"/>
            <a:endParaRPr lang="en-US" sz="1800" b="0" i="0" u="none" strike="noStrike" baseline="0" dirty="0">
              <a:latin typeface="CMTI9"/>
            </a:endParaRPr>
          </a:p>
          <a:p>
            <a:pPr algn="l"/>
            <a:r>
              <a:rPr lang="el-GR" sz="1800" b="0" i="0" u="none" strike="noStrike" baseline="0" dirty="0">
                <a:latin typeface="CMTI9"/>
              </a:rPr>
              <a:t>Έτσι αυτές οι συσκευές απαιτούν έναν ασυνήθιστο βαθμό από </a:t>
            </a:r>
            <a:r>
              <a:rPr lang="en-US" sz="1800" b="0" i="0" u="none" strike="noStrike" baseline="0" dirty="0">
                <a:latin typeface="CMTI9"/>
              </a:rPr>
              <a:t>software modularity </a:t>
            </a:r>
            <a:r>
              <a:rPr lang="el-GR" sz="1800" b="0" i="0" u="none" strike="noStrike" baseline="0" dirty="0">
                <a:latin typeface="CMTI9"/>
              </a:rPr>
              <a:t> η οποία πρέπει να είναι και αποτελεσματική.</a:t>
            </a:r>
            <a:endParaRPr lang="en-US" sz="1800" b="0" i="0" u="none" strike="noStrike" baseline="0" dirty="0">
              <a:latin typeface="CMTI9"/>
            </a:endParaRPr>
          </a:p>
          <a:p>
            <a:pPr algn="l"/>
            <a:r>
              <a:rPr lang="en-US" sz="1800" b="0" i="0" u="none" strike="noStrike" baseline="0" dirty="0">
                <a:latin typeface="CMTI9"/>
              </a:rPr>
              <a:t>Generic dev environment -&gt; </a:t>
            </a:r>
            <a:r>
              <a:rPr lang="el-GR" sz="2800" b="0" i="0" dirty="0">
                <a:solidFill>
                  <a:srgbClr val="202124"/>
                </a:solidFill>
                <a:effectLst/>
                <a:latin typeface="arial" panose="020B0604020202020204" pitchFamily="34" charset="0"/>
              </a:rPr>
              <a:t>επιτρέπει την κατασκευή εφαρμογών από ένα φάσμα συσκευών χωρίς </a:t>
            </a:r>
            <a:r>
              <a:rPr lang="el-GR" sz="2800" b="0" i="0" dirty="0" err="1">
                <a:solidFill>
                  <a:srgbClr val="202124"/>
                </a:solidFill>
                <a:effectLst/>
                <a:latin typeface="arial" panose="020B0604020202020204" pitchFamily="34" charset="0"/>
              </a:rPr>
              <a:t>βαρέων</a:t>
            </a:r>
            <a:r>
              <a:rPr lang="el-GR" sz="2800" b="0" i="0" dirty="0">
                <a:solidFill>
                  <a:srgbClr val="202124"/>
                </a:solidFill>
                <a:effectLst/>
                <a:latin typeface="arial" panose="020B0604020202020204" pitchFamily="34" charset="0"/>
              </a:rPr>
              <a:t> βαρών </a:t>
            </a:r>
            <a:r>
              <a:rPr lang="el-GR" sz="2800" b="0" i="0" dirty="0" err="1">
                <a:solidFill>
                  <a:srgbClr val="202124"/>
                </a:solidFill>
                <a:effectLst/>
                <a:latin typeface="arial" panose="020B0604020202020204" pitchFamily="34" charset="0"/>
              </a:rPr>
              <a:t>διεπαφές</a:t>
            </a:r>
            <a:r>
              <a:rPr lang="en-US" sz="2800" b="0" i="0" dirty="0">
                <a:solidFill>
                  <a:srgbClr val="202124"/>
                </a:solidFill>
                <a:effectLst/>
                <a:latin typeface="arial" panose="020B0604020202020204" pitchFamily="34" charset="0"/>
              </a:rPr>
              <a:t> </a:t>
            </a:r>
            <a:r>
              <a:rPr lang="el-GR" sz="2800" b="0" i="0" dirty="0">
                <a:solidFill>
                  <a:srgbClr val="202124"/>
                </a:solidFill>
                <a:effectLst/>
                <a:latin typeface="arial" panose="020B0604020202020204" pitchFamily="34" charset="0"/>
              </a:rPr>
              <a:t>ίσως και να πρέπει να επιτρέπεται</a:t>
            </a:r>
            <a:r>
              <a:rPr lang="en-US" sz="2800" b="0" i="0" dirty="0">
                <a:solidFill>
                  <a:srgbClr val="202124"/>
                </a:solidFill>
                <a:effectLst/>
                <a:latin typeface="arial" panose="020B0604020202020204" pitchFamily="34" charset="0"/>
              </a:rPr>
              <a:t> </a:t>
            </a:r>
            <a:r>
              <a:rPr lang="el-GR" sz="2800" b="0" i="0" dirty="0">
                <a:solidFill>
                  <a:srgbClr val="202124"/>
                </a:solidFill>
                <a:effectLst/>
                <a:latin typeface="arial" panose="020B0604020202020204" pitchFamily="34" charset="0"/>
              </a:rPr>
              <a:t>και να γίνεται με φυσικό τρόπο </a:t>
            </a:r>
            <a:r>
              <a:rPr lang="el-GR" sz="2800" dirty="0"/>
              <a:t>μετεγκατάσταση στοιχείων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baseline="0" dirty="0">
                <a:latin typeface="CMTI9"/>
              </a:rPr>
              <a:t>5.</a:t>
            </a:r>
            <a:r>
              <a:rPr lang="en-US" sz="2800" dirty="0"/>
              <a:t> </a:t>
            </a:r>
            <a:r>
              <a:rPr lang="en-US" sz="2800" i="1" dirty="0"/>
              <a:t>Robust Operation</a:t>
            </a:r>
          </a:p>
          <a:p>
            <a:pPr algn="l"/>
            <a:r>
              <a:rPr lang="el-GR" sz="1800" b="0" i="0" u="none" strike="noStrike" baseline="0" dirty="0">
                <a:latin typeface="CMTI9"/>
              </a:rPr>
              <a:t>Οι συσκευές των δικτυωμένων αισθητήρων θα είναι πολλές, χωρίς παρακολούθηση και αναμένεται να χρησιμοποιούνται σε εφαρμογή που θα είναι λειτουργική για μεγάλο ποσό χρόνου.</a:t>
            </a:r>
            <a:endParaRPr lang="en-US" sz="1800" b="0" i="0" u="none" strike="noStrike" baseline="0" dirty="0">
              <a:latin typeface="CMTI9"/>
            </a:endParaRPr>
          </a:p>
          <a:p>
            <a:pPr algn="l"/>
            <a:r>
              <a:rPr lang="el-GR" sz="1800" b="0" i="0" u="none" strike="noStrike" baseline="0" dirty="0">
                <a:latin typeface="CMTI9"/>
              </a:rPr>
              <a:t>#Διαβασε το 2</a:t>
            </a:r>
            <a:r>
              <a:rPr lang="el-GR" sz="1800" b="0" i="0" u="none" strike="noStrike" baseline="30000" dirty="0">
                <a:latin typeface="CMTI9"/>
              </a:rPr>
              <a:t>ο</a:t>
            </a:r>
            <a:r>
              <a:rPr lang="el-GR" sz="1800" b="0" i="0" u="none" strike="noStrike" baseline="0" dirty="0">
                <a:latin typeface="CMTI9"/>
              </a:rPr>
              <a:t> </a:t>
            </a:r>
            <a:r>
              <a:rPr lang="en-US" sz="1800" b="0" i="0" u="none" strike="noStrike" baseline="0" dirty="0">
                <a:latin typeface="CMTI9"/>
              </a:rPr>
              <a:t>bullet</a:t>
            </a:r>
          </a:p>
          <a:p>
            <a:pPr algn="l"/>
            <a:r>
              <a:rPr lang="el-GR" sz="1800" b="0" i="0" u="none" strike="noStrike" baseline="0" dirty="0">
                <a:latin typeface="CMTI9"/>
              </a:rPr>
              <a:t>Ετσι ενισχύοντας την αξιοπιστία </a:t>
            </a:r>
            <a:endParaRPr lang="en-US" sz="1800" b="0" i="0" u="none" strike="noStrike" baseline="0" dirty="0">
              <a:latin typeface="CMTI9"/>
            </a:endParaRPr>
          </a:p>
          <a:p>
            <a:pPr algn="l"/>
            <a:r>
              <a:rPr lang="el-GR" sz="1800" b="0" i="0" u="none" strike="noStrike" baseline="0" dirty="0">
                <a:latin typeface="CMTI9"/>
              </a:rPr>
              <a:t>Για αυτόν τον σκοπό το λειτουργικό σύστημα που τρέχει σε έναν κόμβο πρέπει όχι μονο να είναι ανθεκτικό αλλά να διευκολύνει την ανάπτυξη αξιόπιστων κατανεμημένων εφαρμογών.</a:t>
            </a:r>
            <a:endParaRPr lang="en-US" sz="1800" b="0" i="0" u="none" strike="noStrike" baseline="0" dirty="0">
              <a:latin typeface="CMTI9"/>
            </a:endParaRPr>
          </a:p>
        </p:txBody>
      </p:sp>
      <p:sp>
        <p:nvSpPr>
          <p:cNvPr id="4" name="Slide Number Placeholder 3"/>
          <p:cNvSpPr>
            <a:spLocks noGrp="1"/>
          </p:cNvSpPr>
          <p:nvPr>
            <p:ph type="sldNum" sz="quarter" idx="5"/>
          </p:nvPr>
        </p:nvSpPr>
        <p:spPr/>
        <p:txBody>
          <a:bodyPr/>
          <a:lstStyle/>
          <a:p>
            <a:fld id="{535AD8CF-DE27-461B-873A-08932DD8129F}" type="slidenum">
              <a:rPr lang="el-GR" smtClean="0"/>
              <a:t>8</a:t>
            </a:fld>
            <a:endParaRPr lang="el-GR"/>
          </a:p>
        </p:txBody>
      </p:sp>
    </p:spTree>
    <p:extLst>
      <p:ext uri="{BB962C8B-B14F-4D97-AF65-F5344CB8AC3E}">
        <p14:creationId xmlns:p14="http://schemas.microsoft.com/office/powerpoint/2010/main" val="130656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5AD8CF-DE27-461B-873A-08932DD8129F}" type="slidenum">
              <a:rPr lang="el-GR" smtClean="0"/>
              <a:t>9</a:t>
            </a:fld>
            <a:endParaRPr lang="el-GR"/>
          </a:p>
        </p:txBody>
      </p:sp>
    </p:spTree>
    <p:extLst>
      <p:ext uri="{BB962C8B-B14F-4D97-AF65-F5344CB8AC3E}">
        <p14:creationId xmlns:p14="http://schemas.microsoft.com/office/powerpoint/2010/main" val="392140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r>
              <a:rPr lang="en-US"/>
              <a:t>23/3/2021</a:t>
            </a:r>
          </a:p>
        </p:txBody>
      </p:sp>
      <p:sp>
        <p:nvSpPr>
          <p:cNvPr id="8" name="Footer Placeholder 7"/>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447609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23/3/2021</a:t>
            </a:r>
          </a:p>
        </p:txBody>
      </p:sp>
      <p:sp>
        <p:nvSpPr>
          <p:cNvPr id="5" name="Footer Placeholder 4"/>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6995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23/3/2021</a:t>
            </a:r>
          </a:p>
        </p:txBody>
      </p:sp>
      <p:sp>
        <p:nvSpPr>
          <p:cNvPr id="5" name="Footer Placeholder 4"/>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9211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760A8-93AE-4ED9-91A9-2ABF3A1D9B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ACEAFD-BB97-4C58-8A3E-114701109ACA}"/>
              </a:ext>
            </a:extLst>
          </p:cNvPr>
          <p:cNvSpPr>
            <a:spLocks noGrp="1"/>
          </p:cNvSpPr>
          <p:nvPr>
            <p:ph type="dt" sz="half" idx="10"/>
          </p:nvPr>
        </p:nvSpPr>
        <p:spPr/>
        <p:txBody>
          <a:bodyPr/>
          <a:lstStyle/>
          <a:p>
            <a:r>
              <a:rPr lang="en-US"/>
              <a:t>23/3/2021</a:t>
            </a:r>
          </a:p>
        </p:txBody>
      </p:sp>
      <p:sp>
        <p:nvSpPr>
          <p:cNvPr id="4" name="Footer Placeholder 3">
            <a:extLst>
              <a:ext uri="{FF2B5EF4-FFF2-40B4-BE49-F238E27FC236}">
                <a16:creationId xmlns:a16="http://schemas.microsoft.com/office/drawing/2014/main" id="{5FF771DE-6A88-430A-9C73-0261FDA9E6BD}"/>
              </a:ext>
            </a:extLst>
          </p:cNvPr>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5" name="Slide Number Placeholder 4">
            <a:extLst>
              <a:ext uri="{FF2B5EF4-FFF2-40B4-BE49-F238E27FC236}">
                <a16:creationId xmlns:a16="http://schemas.microsoft.com/office/drawing/2014/main" id="{B5FA844B-1927-42C0-A782-10678E9D22A2}"/>
              </a:ext>
            </a:extLst>
          </p:cNvPr>
          <p:cNvSpPr>
            <a:spLocks noGrp="1"/>
          </p:cNvSpPr>
          <p:nvPr>
            <p:ph type="sldNum" sz="quarter" idx="12"/>
          </p:nvPr>
        </p:nvSpPr>
        <p:spPr/>
        <p:txBody>
          <a:bodyPr/>
          <a:lstStyle/>
          <a:p>
            <a:fld id="{34B7E4EF-A1BD-40F4-AB7B-04F084DD991D}" type="slidenum">
              <a:rPr lang="en-US" smtClean="0"/>
              <a:pPr/>
              <a:t>‹#›</a:t>
            </a:fld>
            <a:r>
              <a:rPr lang="en-US"/>
              <a:t>/30</a:t>
            </a:r>
            <a:endParaRPr lang="en-US" dirty="0"/>
          </a:p>
        </p:txBody>
      </p:sp>
    </p:spTree>
    <p:extLst>
      <p:ext uri="{BB962C8B-B14F-4D97-AF65-F5344CB8AC3E}">
        <p14:creationId xmlns:p14="http://schemas.microsoft.com/office/powerpoint/2010/main" val="1919859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7BD4-961E-4E66-B415-754C6F877E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DF4DD-2441-435D-92AF-68A5905558C9}"/>
              </a:ext>
            </a:extLst>
          </p:cNvPr>
          <p:cNvSpPr>
            <a:spLocks noGrp="1"/>
          </p:cNvSpPr>
          <p:nvPr>
            <p:ph type="dt" sz="half" idx="10"/>
          </p:nvPr>
        </p:nvSpPr>
        <p:spPr/>
        <p:txBody>
          <a:bodyPr/>
          <a:lstStyle/>
          <a:p>
            <a:r>
              <a:rPr lang="en-US"/>
              <a:t>23/3/2021</a:t>
            </a:r>
          </a:p>
        </p:txBody>
      </p:sp>
      <p:sp>
        <p:nvSpPr>
          <p:cNvPr id="4" name="Footer Placeholder 3">
            <a:extLst>
              <a:ext uri="{FF2B5EF4-FFF2-40B4-BE49-F238E27FC236}">
                <a16:creationId xmlns:a16="http://schemas.microsoft.com/office/drawing/2014/main" id="{474C7A48-8CB9-4BFA-A02D-0193680A2160}"/>
              </a:ext>
            </a:extLst>
          </p:cNvPr>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5" name="Slide Number Placeholder 4">
            <a:extLst>
              <a:ext uri="{FF2B5EF4-FFF2-40B4-BE49-F238E27FC236}">
                <a16:creationId xmlns:a16="http://schemas.microsoft.com/office/drawing/2014/main" id="{52263933-15FE-49B4-86DC-8FF5ECAFFE98}"/>
              </a:ext>
            </a:extLst>
          </p:cNvPr>
          <p:cNvSpPr>
            <a:spLocks noGrp="1"/>
          </p:cNvSpPr>
          <p:nvPr>
            <p:ph type="sldNum" sz="quarter" idx="12"/>
          </p:nvPr>
        </p:nvSpPr>
        <p:spPr/>
        <p:txBody>
          <a:bodyPr/>
          <a:lstStyle/>
          <a:p>
            <a:fld id="{34B7E4EF-A1BD-40F4-AB7B-04F084DD991D}" type="slidenum">
              <a:rPr lang="en-US" smtClean="0"/>
              <a:pPr/>
              <a:t>‹#›</a:t>
            </a:fld>
            <a:r>
              <a:rPr lang="en-US"/>
              <a:t>/30</a:t>
            </a:r>
            <a:endParaRPr lang="en-US" dirty="0"/>
          </a:p>
        </p:txBody>
      </p:sp>
    </p:spTree>
    <p:extLst>
      <p:ext uri="{BB962C8B-B14F-4D97-AF65-F5344CB8AC3E}">
        <p14:creationId xmlns:p14="http://schemas.microsoft.com/office/powerpoint/2010/main" val="285668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23/3/2021</a:t>
            </a:r>
          </a:p>
        </p:txBody>
      </p:sp>
      <p:sp>
        <p:nvSpPr>
          <p:cNvPr id="8" name="Footer Placeholder 7"/>
          <p:cNvSpPr>
            <a:spLocks noGrp="1"/>
          </p:cNvSpPr>
          <p:nvPr>
            <p:ph type="ftr" sz="quarter" idx="11"/>
          </p:nvPr>
        </p:nvSpPr>
        <p:spPr>
          <a:xfrm>
            <a:off x="1600200" y="6236208"/>
            <a:ext cx="6221229" cy="347472"/>
          </a:xfrm>
        </p:spPr>
        <p:txBody>
          <a:bodyPr/>
          <a:lstStyle/>
          <a:p>
            <a:r>
              <a:rPr lang="en-US" b="1"/>
              <a:t>System Architecture Directions for Networked </a:t>
            </a:r>
            <a:r>
              <a:rPr lang="en-US" b="1" err="1"/>
              <a:t>Sensors</a:t>
            </a:r>
            <a:r>
              <a:rPr lang="en-US" err="1"/>
              <a:t>~</a:t>
            </a:r>
            <a:r>
              <a:rPr lang="en-US" i="1" err="1"/>
              <a:t>Jason</a:t>
            </a:r>
            <a:r>
              <a:rPr lang="en-US" i="1"/>
              <a:t> Hill, Robert </a:t>
            </a:r>
            <a:r>
              <a:rPr lang="en-US" i="1" err="1"/>
              <a:t>Szewczyk</a:t>
            </a:r>
            <a:r>
              <a:rPr lang="en-US" i="1"/>
              <a:t>, Alec Woo, Seth </a:t>
            </a:r>
            <a:r>
              <a:rPr lang="en-US" i="1" err="1"/>
              <a:t>Hollar</a:t>
            </a:r>
            <a:r>
              <a:rPr lang="en-US" i="1"/>
              <a:t>, David Culler, Kristofer </a:t>
            </a:r>
            <a:r>
              <a:rPr lang="en-US" i="1" err="1"/>
              <a:t>Pister</a:t>
            </a:r>
            <a:r>
              <a:rPr lang="en-US" i="1"/>
              <a:t>[{</a:t>
            </a:r>
            <a:r>
              <a:rPr lang="en-US" i="1" err="1"/>
              <a:t>jhill</a:t>
            </a:r>
            <a:r>
              <a:rPr lang="en-US" i="1"/>
              <a:t>, </a:t>
            </a:r>
            <a:r>
              <a:rPr lang="en-US" i="1" err="1"/>
              <a:t>szewczyk</a:t>
            </a:r>
            <a:r>
              <a:rPr lang="en-US" i="1"/>
              <a:t>, </a:t>
            </a:r>
            <a:r>
              <a:rPr lang="en-US" i="1" err="1"/>
              <a:t>awoo</a:t>
            </a:r>
            <a:r>
              <a:rPr lang="en-US" i="1"/>
              <a:t>, culler}@cs.berkeley.edu,{shollar, </a:t>
            </a:r>
            <a:r>
              <a:rPr lang="en-US" i="1" err="1"/>
              <a:t>pister</a:t>
            </a:r>
            <a:r>
              <a:rPr lang="en-US" i="1"/>
              <a:t>}@eecs.berkeley.edu].</a:t>
            </a:r>
          </a:p>
        </p:txBody>
      </p:sp>
      <p:sp>
        <p:nvSpPr>
          <p:cNvPr id="9" name="Slide Number Placeholder 8"/>
          <p:cNvSpPr>
            <a:spLocks noGrp="1"/>
          </p:cNvSpPr>
          <p:nvPr>
            <p:ph type="sldNum" sz="quarter" idx="12"/>
          </p:nvPr>
        </p:nvSpPr>
        <p:spPr>
          <a:xfrm>
            <a:off x="10758922" y="6217920"/>
            <a:ext cx="572018" cy="365760"/>
          </a:xfrm>
        </p:spPr>
        <p:txBody>
          <a:bodyPr/>
          <a:lstStyle/>
          <a:p>
            <a:fld id="{34B7E4EF-A1BD-40F4-AB7B-04F084DD991D}" type="slidenum">
              <a:rPr lang="en-US" smtClean="0"/>
              <a:pPr/>
              <a:t>‹#›</a:t>
            </a:fld>
            <a:r>
              <a:rPr lang="en-US" dirty="0"/>
              <a:t>/30</a:t>
            </a:r>
          </a:p>
        </p:txBody>
      </p:sp>
    </p:spTree>
    <p:extLst>
      <p:ext uri="{BB962C8B-B14F-4D97-AF65-F5344CB8AC3E}">
        <p14:creationId xmlns:p14="http://schemas.microsoft.com/office/powerpoint/2010/main" val="82198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23/3/2021</a:t>
            </a:r>
          </a:p>
        </p:txBody>
      </p:sp>
      <p:sp>
        <p:nvSpPr>
          <p:cNvPr id="8" name="Footer Placeholder 7"/>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56363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r>
              <a:rPr lang="en-US"/>
              <a:t>23/3/2021</a:t>
            </a:r>
          </a:p>
        </p:txBody>
      </p:sp>
      <p:sp>
        <p:nvSpPr>
          <p:cNvPr id="9" name="Footer Placeholder 8"/>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10" name="Slide Number Placeholder 9"/>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02964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23/3/2021</a:t>
            </a:r>
          </a:p>
        </p:txBody>
      </p:sp>
      <p:sp>
        <p:nvSpPr>
          <p:cNvPr id="8" name="Footer Placeholder 7"/>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471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23/3/2021</a:t>
            </a:r>
          </a:p>
        </p:txBody>
      </p:sp>
      <p:sp>
        <p:nvSpPr>
          <p:cNvPr id="4" name="Footer Placeholder 3"/>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7000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23/3/2021</a:t>
            </a:r>
          </a:p>
        </p:txBody>
      </p:sp>
      <p:sp>
        <p:nvSpPr>
          <p:cNvPr id="3" name="Footer Placeholder 2"/>
          <p:cNvSpPr>
            <a:spLocks noGrp="1"/>
          </p:cNvSpPr>
          <p:nvPr>
            <p:ph type="ftr" sz="quarter" idx="11"/>
          </p:nvPr>
        </p:nvSpPr>
        <p:spPr/>
        <p:txBody>
          <a:bodyPr/>
          <a:lstStyle/>
          <a:p>
            <a:r>
              <a:rPr lang="en-US"/>
              <a:t>System Architecture Directions for Networked Sensors~Jason Hill, Robert Szewczyk, Alec Woo, Seth Hollar, David Culler, Kristofer Pister[{jhill, szewczyk, awoo, culler}@cs.berkeley.edu,{shollar, pister}@eecs.berkeley.edu].</a:t>
            </a:r>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89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r>
              <a:rPr lang="en-US"/>
              <a:t>23/3/2021</a:t>
            </a: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System Architecture Directions for Networked Sensors~Jason Hill, Robert Szewczyk, Alec Woo, Seth Hollar, David Culler, Kristofer Pister[{jhill, szewczyk, awoo, culler}@cs.berkeley.edu,{shollar, pister}@eecs.berkeley.edu].</a:t>
            </a:r>
          </a:p>
        </p:txBody>
      </p:sp>
      <p:sp>
        <p:nvSpPr>
          <p:cNvPr id="11" name="Slide Number Placeholder 10"/>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8811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23/3/2021</a:t>
            </a: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r>
              <a:rPr lang="en-US"/>
              <a:t>System Architecture Directions for Networked Sensors~Jason Hill, Robert Szewczyk, Alec Woo, Seth Hollar, David Culler, Kristofer Pister[{jhill, szewczyk, awoo, culler}@cs.berkeley.edu,{shollar, pister}@eecs.berkeley.edu].</a:t>
            </a:r>
          </a:p>
        </p:txBody>
      </p:sp>
      <p:sp>
        <p:nvSpPr>
          <p:cNvPr id="10" name="Slide Number Placeholder 9"/>
          <p:cNvSpPr>
            <a:spLocks noGrp="1"/>
          </p:cNvSpPr>
          <p:nvPr>
            <p:ph type="sldNum" sz="quarter" idx="12"/>
          </p:nvPr>
        </p:nvSpPr>
        <p:spPr/>
        <p:txBody>
          <a:bodyPr/>
          <a:lstStyle/>
          <a:p>
            <a:fld id="{34B7E4EF-A1BD-40F4-AB7B-04F084DD991D}" type="slidenum">
              <a:rPr lang="en-US" smtClean="0"/>
              <a:pPr/>
              <a:t>‹#›</a:t>
            </a:fld>
            <a:r>
              <a:rPr lang="en-US" dirty="0"/>
              <a:t>/30</a:t>
            </a:r>
          </a:p>
        </p:txBody>
      </p:sp>
    </p:spTree>
    <p:extLst>
      <p:ext uri="{BB962C8B-B14F-4D97-AF65-F5344CB8AC3E}">
        <p14:creationId xmlns:p14="http://schemas.microsoft.com/office/powerpoint/2010/main" val="2992476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87000">
              <a:schemeClr val="tx2">
                <a:lumMod val="81000"/>
                <a:lumOff val="19000"/>
              </a:schemeClr>
            </a:gs>
            <a:gs pos="0">
              <a:srgbClr val="5CC6D6"/>
            </a:gs>
            <a:gs pos="100000">
              <a:srgbClr val="FFFF00">
                <a:lumMod val="94000"/>
              </a:srgb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23/3/2021</a:t>
            </a: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System Architecture Directions for Networked Sensors~Jason Hill, Robert Szewczyk, Alec Woo, Seth Hollar, David Culler, Kristofer Pister[{jhill, szewczyk, awoo, culler}@cs.berkeley.edu,{shollar, pister}@eecs.berkeley.edu].</a:t>
            </a:r>
          </a:p>
        </p:txBody>
      </p:sp>
      <p:sp>
        <p:nvSpPr>
          <p:cNvPr id="6" name="Slide Number Placeholder 5"/>
          <p:cNvSpPr>
            <a:spLocks noGrp="1"/>
          </p:cNvSpPr>
          <p:nvPr>
            <p:ph type="sldNum" sz="quarter" idx="4"/>
          </p:nvPr>
        </p:nvSpPr>
        <p:spPr>
          <a:xfrm>
            <a:off x="10802112" y="6114288"/>
            <a:ext cx="585216" cy="591312"/>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4B7E4EF-A1BD-40F4-AB7B-04F084DD991D}" type="slidenum">
              <a:rPr lang="en-US" smtClean="0"/>
              <a:pPr/>
              <a:t>‹#›</a:t>
            </a:fld>
            <a:r>
              <a:rPr lang="en-US" dirty="0"/>
              <a:t>/30</a:t>
            </a:r>
          </a:p>
        </p:txBody>
      </p:sp>
    </p:spTree>
    <p:extLst>
      <p:ext uri="{BB962C8B-B14F-4D97-AF65-F5344CB8AC3E}">
        <p14:creationId xmlns:p14="http://schemas.microsoft.com/office/powerpoint/2010/main" val="13274920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people.eecs.berkeley.edu/~pister/publications/dissertations/McLurkin-MS-UCB-1999.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thomasnet.com/articles/instruments-controls/sensors/#position" TargetMode="External"/><Relationship Id="rId13" Type="http://schemas.openxmlformats.org/officeDocument/2006/relationships/hyperlink" Target="https://www.thomasnet.com/articles/instruments-controls/sensors/#level" TargetMode="External"/><Relationship Id="rId18" Type="http://schemas.openxmlformats.org/officeDocument/2006/relationships/hyperlink" Target="https://www.thomasnet.com/articles/instruments-controls/sensors/#flow" TargetMode="External"/><Relationship Id="rId26" Type="http://schemas.openxmlformats.org/officeDocument/2006/relationships/diagramQuickStyle" Target="../diagrams/quickStyle2.xml"/><Relationship Id="rId3" Type="http://schemas.openxmlformats.org/officeDocument/2006/relationships/hyperlink" Target="https://www.thomasnet.com/articles/instruments-controls/sensors/#vision_imaging" TargetMode="External"/><Relationship Id="rId21" Type="http://schemas.openxmlformats.org/officeDocument/2006/relationships/hyperlink" Target="https://www.thomasnet.com/articles/instruments-controls/sensors/#electrical" TargetMode="External"/><Relationship Id="rId7" Type="http://schemas.openxmlformats.org/officeDocument/2006/relationships/hyperlink" Target="https://www.thomasnet.com/articles/instruments-controls/sensors/#pressure" TargetMode="External"/><Relationship Id="rId12" Type="http://schemas.openxmlformats.org/officeDocument/2006/relationships/hyperlink" Target="https://www.thomasnet.com/articles/instruments-controls/sensors/#metal" TargetMode="External"/><Relationship Id="rId17" Type="http://schemas.openxmlformats.org/officeDocument/2006/relationships/hyperlink" Target="https://www.thomasnet.com/articles/instruments-controls/sensors/#force" TargetMode="External"/><Relationship Id="rId25" Type="http://schemas.openxmlformats.org/officeDocument/2006/relationships/diagramLayout" Target="../diagrams/layout2.xml"/><Relationship Id="rId2" Type="http://schemas.openxmlformats.org/officeDocument/2006/relationships/notesSlide" Target="../notesSlides/notesSlide3.xml"/><Relationship Id="rId16" Type="http://schemas.openxmlformats.org/officeDocument/2006/relationships/hyperlink" Target="https://www.thomasnet.com/articles/instruments-controls/sensors/#gas_chemical" TargetMode="External"/><Relationship Id="rId20" Type="http://schemas.openxmlformats.org/officeDocument/2006/relationships/hyperlink" Target="https://www.thomasnet.com/articles/instruments-controls/sensors/#flame" TargetMode="External"/><Relationship Id="rId29"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thomasnet.com/articles/instruments-controls/sensors/#proximity" TargetMode="External"/><Relationship Id="rId11" Type="http://schemas.openxmlformats.org/officeDocument/2006/relationships/hyperlink" Target="https://www.thomasnet.com/articles/instruments-controls/sensors/#motion" TargetMode="External"/><Relationship Id="rId24" Type="http://schemas.openxmlformats.org/officeDocument/2006/relationships/diagramData" Target="../diagrams/data2.xml"/><Relationship Id="rId5" Type="http://schemas.openxmlformats.org/officeDocument/2006/relationships/hyperlink" Target="https://www.thomasnet.com/articles/instruments-controls/sensors/#radiation" TargetMode="External"/><Relationship Id="rId15" Type="http://schemas.openxmlformats.org/officeDocument/2006/relationships/hyperlink" Target="https://www.thomasnet.com/articles/instruments-controls/sensors/#humidity" TargetMode="External"/><Relationship Id="rId23" Type="http://schemas.openxmlformats.org/officeDocument/2006/relationships/hyperlink" Target="https://www.thomasnet.com/articles/instruments-controls/sensors/#non_contact" TargetMode="External"/><Relationship Id="rId28" Type="http://schemas.microsoft.com/office/2007/relationships/diagramDrawing" Target="../diagrams/drawing2.xml"/><Relationship Id="rId10" Type="http://schemas.openxmlformats.org/officeDocument/2006/relationships/hyperlink" Target="https://www.thomasnet.com/articles/instruments-controls/sensors/#particle" TargetMode="External"/><Relationship Id="rId19" Type="http://schemas.openxmlformats.org/officeDocument/2006/relationships/hyperlink" Target="https://www.thomasnet.com/articles/instruments-controls/sensors/#flaw" TargetMode="External"/><Relationship Id="rId4" Type="http://schemas.openxmlformats.org/officeDocument/2006/relationships/hyperlink" Target="https://www.thomasnet.com/articles/instruments-controls/sensors/#temperature" TargetMode="External"/><Relationship Id="rId9" Type="http://schemas.openxmlformats.org/officeDocument/2006/relationships/hyperlink" Target="https://www.thomasnet.com/articles/instruments-controls/sensors/#photoelectric" TargetMode="External"/><Relationship Id="rId14" Type="http://schemas.openxmlformats.org/officeDocument/2006/relationships/hyperlink" Target="https://www.thomasnet.com/articles/instruments-controls/sensors/#leak" TargetMode="External"/><Relationship Id="rId22" Type="http://schemas.openxmlformats.org/officeDocument/2006/relationships/hyperlink" Target="https://www.thomasnet.com/articles/instruments-controls/sensors/#contact" TargetMode="External"/><Relationship Id="rId27" Type="http://schemas.openxmlformats.org/officeDocument/2006/relationships/diagramColors" Target="../diagrams/colors2.xml"/><Relationship Id="rId30"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2.xml"/><Relationship Id="rId7" Type="http://schemas.openxmlformats.org/officeDocument/2006/relationships/image" Target="../media/image18.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2800">
                <a:effectLst/>
                <a:latin typeface="Arial" panose="020B0604020202020204" pitchFamily="34" charset="0"/>
              </a:rPr>
              <a:t>System Architecture Directions for Networked Sensors</a:t>
            </a:r>
            <a:endParaRPr lang="en-US" sz="280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l-GR">
                <a:solidFill>
                  <a:schemeClr val="tx1"/>
                </a:solidFill>
                <a:highlight>
                  <a:srgbClr val="FF0000"/>
                </a:highlight>
              </a:rPr>
              <a:t>Χάρης Φίλης   ΑΕΜ : </a:t>
            </a:r>
            <a:r>
              <a:rPr lang="el-GR">
                <a:solidFill>
                  <a:schemeClr val="tx1"/>
                </a:solidFill>
                <a:highlight>
                  <a:srgbClr val="FF0000"/>
                </a:highlight>
                <a:latin typeface="+mj-lt"/>
              </a:rPr>
              <a:t>9449  </a:t>
            </a:r>
            <a:r>
              <a:rPr lang="en-US">
                <a:solidFill>
                  <a:schemeClr val="tx1"/>
                </a:solidFill>
                <a:highlight>
                  <a:srgbClr val="FF0000"/>
                </a:highlight>
                <a:latin typeface="+mj-lt"/>
              </a:rPr>
              <a:t>ERTS2021</a:t>
            </a:r>
            <a:endParaRPr lang="en-US">
              <a:solidFill>
                <a:schemeClr val="bg1">
                  <a:lumMod val="65000"/>
                  <a:lumOff val="35000"/>
                </a:schemeClr>
              </a:solidFill>
              <a:highlight>
                <a:srgbClr val="FF0000"/>
              </a:highlight>
              <a:latin typeface="+mj-lt"/>
            </a:endParaRPr>
          </a:p>
        </p:txBody>
      </p:sp>
      <p:sp>
        <p:nvSpPr>
          <p:cNvPr id="7" name="Date Placeholder 6">
            <a:extLst>
              <a:ext uri="{FF2B5EF4-FFF2-40B4-BE49-F238E27FC236}">
                <a16:creationId xmlns:a16="http://schemas.microsoft.com/office/drawing/2014/main" id="{E1B6EEC8-3FFC-4DC1-8ADA-C1BBCE1B9988}"/>
              </a:ext>
            </a:extLst>
          </p:cNvPr>
          <p:cNvSpPr>
            <a:spLocks noGrp="1"/>
          </p:cNvSpPr>
          <p:nvPr>
            <p:ph type="dt" sz="half" idx="10"/>
          </p:nvPr>
        </p:nvSpPr>
        <p:spPr>
          <a:xfrm>
            <a:off x="7821428" y="6238816"/>
            <a:ext cx="4163425" cy="323968"/>
          </a:xfrm>
        </p:spPr>
        <p:txBody>
          <a:bodyPr/>
          <a:lstStyle/>
          <a:p>
            <a:r>
              <a:rPr lang="en-US" sz="1600">
                <a:highlight>
                  <a:srgbClr val="008080"/>
                </a:highlight>
                <a:latin typeface="Calibri" panose="020F0502020204030204" pitchFamily="34" charset="0"/>
                <a:cs typeface="Calibri" panose="020F0502020204030204" pitchFamily="34" charset="0"/>
              </a:rPr>
              <a:t>23/3/2021</a:t>
            </a:r>
          </a:p>
        </p:txBody>
      </p:sp>
      <p:sp>
        <p:nvSpPr>
          <p:cNvPr id="9" name="Footer Placeholder 8">
            <a:extLst>
              <a:ext uri="{FF2B5EF4-FFF2-40B4-BE49-F238E27FC236}">
                <a16:creationId xmlns:a16="http://schemas.microsoft.com/office/drawing/2014/main" id="{C2A30B35-38A1-4D14-8509-0F4427FFA042}"/>
              </a:ext>
            </a:extLst>
          </p:cNvPr>
          <p:cNvSpPr>
            <a:spLocks noGrp="1"/>
          </p:cNvSpPr>
          <p:nvPr>
            <p:ph type="ftr" sz="quarter" idx="11"/>
          </p:nvPr>
        </p:nvSpPr>
        <p:spPr>
          <a:xfrm>
            <a:off x="1600200" y="6232279"/>
            <a:ext cx="6763512" cy="405199"/>
          </a:xfrm>
        </p:spPr>
        <p:txBody>
          <a:bodyPr/>
          <a:lstStyle/>
          <a:p>
            <a:r>
              <a:rPr lang="en-US" dirty="0">
                <a:solidFill>
                  <a:schemeClr val="tx1">
                    <a:lumMod val="95000"/>
                    <a:alpha val="70000"/>
                  </a:schemeClr>
                </a:solidFill>
                <a:highlight>
                  <a:srgbClr val="3488A0"/>
                </a:highlight>
              </a:rPr>
              <a:t>System Architecture Directions for Networked </a:t>
            </a:r>
            <a:r>
              <a:rPr lang="en-US" dirty="0" err="1">
                <a:solidFill>
                  <a:schemeClr val="tx1">
                    <a:lumMod val="95000"/>
                    <a:alpha val="70000"/>
                  </a:schemeClr>
                </a:solidFill>
                <a:highlight>
                  <a:srgbClr val="3488A0"/>
                </a:highlight>
              </a:rPr>
              <a:t>Sensors~Jason</a:t>
            </a:r>
            <a:r>
              <a:rPr lang="en-US" dirty="0">
                <a:solidFill>
                  <a:schemeClr val="tx1">
                    <a:lumMod val="95000"/>
                    <a:alpha val="70000"/>
                  </a:schemeClr>
                </a:solidFill>
                <a:highlight>
                  <a:srgbClr val="3488A0"/>
                </a:highlight>
              </a:rPr>
              <a:t> Hill, Robert </a:t>
            </a:r>
            <a:r>
              <a:rPr lang="en-US" dirty="0" err="1">
                <a:solidFill>
                  <a:schemeClr val="tx1">
                    <a:lumMod val="95000"/>
                    <a:alpha val="70000"/>
                  </a:schemeClr>
                </a:solidFill>
                <a:highlight>
                  <a:srgbClr val="3488A0"/>
                </a:highlight>
              </a:rPr>
              <a:t>Szewczyk</a:t>
            </a:r>
            <a:r>
              <a:rPr lang="en-US" dirty="0">
                <a:solidFill>
                  <a:schemeClr val="tx1">
                    <a:lumMod val="95000"/>
                    <a:alpha val="70000"/>
                  </a:schemeClr>
                </a:solidFill>
                <a:highlight>
                  <a:srgbClr val="3488A0"/>
                </a:highlight>
              </a:rPr>
              <a:t>, Alec Woo, Seth </a:t>
            </a:r>
            <a:r>
              <a:rPr lang="en-US" dirty="0" err="1">
                <a:solidFill>
                  <a:schemeClr val="tx1">
                    <a:lumMod val="95000"/>
                    <a:alpha val="70000"/>
                  </a:schemeClr>
                </a:solidFill>
                <a:highlight>
                  <a:srgbClr val="3488A0"/>
                </a:highlight>
              </a:rPr>
              <a:t>Hollar</a:t>
            </a:r>
            <a:r>
              <a:rPr lang="en-US" dirty="0">
                <a:solidFill>
                  <a:schemeClr val="tx1">
                    <a:lumMod val="95000"/>
                    <a:alpha val="70000"/>
                  </a:schemeClr>
                </a:solidFill>
                <a:highlight>
                  <a:srgbClr val="3488A0"/>
                </a:highlight>
              </a:rPr>
              <a:t>, David Culler, Kristofer </a:t>
            </a:r>
            <a:r>
              <a:rPr lang="en-US" dirty="0" err="1">
                <a:solidFill>
                  <a:schemeClr val="tx1">
                    <a:lumMod val="95000"/>
                    <a:alpha val="70000"/>
                  </a:schemeClr>
                </a:solidFill>
                <a:highlight>
                  <a:srgbClr val="3488A0"/>
                </a:highlight>
              </a:rPr>
              <a:t>Pister</a:t>
            </a:r>
            <a:r>
              <a:rPr lang="en-US" dirty="0">
                <a:solidFill>
                  <a:schemeClr val="tx1">
                    <a:lumMod val="95000"/>
                    <a:alpha val="70000"/>
                  </a:schemeClr>
                </a:solidFill>
                <a:highlight>
                  <a:srgbClr val="3488A0"/>
                </a:highlight>
              </a:rPr>
              <a:t>[{</a:t>
            </a:r>
            <a:r>
              <a:rPr lang="en-US" dirty="0" err="1">
                <a:solidFill>
                  <a:schemeClr val="tx1">
                    <a:lumMod val="95000"/>
                    <a:alpha val="70000"/>
                  </a:schemeClr>
                </a:solidFill>
                <a:highlight>
                  <a:srgbClr val="3488A0"/>
                </a:highlight>
              </a:rPr>
              <a:t>jhill</a:t>
            </a:r>
            <a:r>
              <a:rPr lang="en-US" dirty="0">
                <a:solidFill>
                  <a:schemeClr val="tx1">
                    <a:lumMod val="95000"/>
                    <a:alpha val="70000"/>
                  </a:schemeClr>
                </a:solidFill>
                <a:highlight>
                  <a:srgbClr val="3488A0"/>
                </a:highlight>
              </a:rPr>
              <a:t>, </a:t>
            </a:r>
            <a:r>
              <a:rPr lang="en-US" dirty="0" err="1">
                <a:solidFill>
                  <a:schemeClr val="tx1">
                    <a:lumMod val="95000"/>
                    <a:alpha val="70000"/>
                  </a:schemeClr>
                </a:solidFill>
                <a:highlight>
                  <a:srgbClr val="3488A0"/>
                </a:highlight>
              </a:rPr>
              <a:t>szewczyk</a:t>
            </a:r>
            <a:r>
              <a:rPr lang="en-US" dirty="0">
                <a:solidFill>
                  <a:schemeClr val="tx1">
                    <a:lumMod val="95000"/>
                    <a:alpha val="70000"/>
                  </a:schemeClr>
                </a:solidFill>
                <a:highlight>
                  <a:srgbClr val="3488A0"/>
                </a:highlight>
              </a:rPr>
              <a:t>, </a:t>
            </a:r>
            <a:r>
              <a:rPr lang="en-US" dirty="0" err="1">
                <a:solidFill>
                  <a:schemeClr val="tx1">
                    <a:lumMod val="95000"/>
                    <a:alpha val="70000"/>
                  </a:schemeClr>
                </a:solidFill>
                <a:highlight>
                  <a:srgbClr val="3488A0"/>
                </a:highlight>
              </a:rPr>
              <a:t>awoo</a:t>
            </a:r>
            <a:r>
              <a:rPr lang="en-US" dirty="0">
                <a:solidFill>
                  <a:schemeClr val="tx1">
                    <a:lumMod val="95000"/>
                    <a:alpha val="70000"/>
                  </a:schemeClr>
                </a:solidFill>
                <a:highlight>
                  <a:srgbClr val="3488A0"/>
                </a:highlight>
              </a:rPr>
              <a:t>, culler}@cs.berkeley.edu,{shollar, </a:t>
            </a:r>
            <a:r>
              <a:rPr lang="en-US" err="1">
                <a:highlight>
                  <a:srgbClr val="3488A0"/>
                </a:highlight>
              </a:rPr>
              <a:t>pister</a:t>
            </a:r>
            <a:r>
              <a:rPr lang="en-US">
                <a:highlight>
                  <a:srgbClr val="3488A0"/>
                </a:highlight>
              </a:rPr>
              <a:t>}@eecs.berkeley.edu].</a:t>
            </a:r>
          </a:p>
        </p:txBody>
      </p:sp>
      <p:sp>
        <p:nvSpPr>
          <p:cNvPr id="10" name="Slide Number Placeholder 9">
            <a:extLst>
              <a:ext uri="{FF2B5EF4-FFF2-40B4-BE49-F238E27FC236}">
                <a16:creationId xmlns:a16="http://schemas.microsoft.com/office/drawing/2014/main" id="{F7ADD9A9-68B6-447B-8114-B6F665B9919F}"/>
              </a:ext>
            </a:extLst>
          </p:cNvPr>
          <p:cNvSpPr>
            <a:spLocks noGrp="1"/>
          </p:cNvSpPr>
          <p:nvPr>
            <p:ph type="sldNum" sz="quarter" idx="12"/>
          </p:nvPr>
        </p:nvSpPr>
        <p:spPr>
          <a:xfrm>
            <a:off x="9214461" y="6046167"/>
            <a:ext cx="585216" cy="591312"/>
          </a:xfrm>
        </p:spPr>
        <p:txBody>
          <a:bodyPr/>
          <a:lstStyle/>
          <a:p>
            <a:fld id="{34B7E4EF-A1BD-40F4-AB7B-04F084DD991D}" type="slidenum">
              <a:rPr lang="en-US" smtClean="0"/>
              <a:t>1</a:t>
            </a:fld>
            <a:endParaRPr lang="en-US"/>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F221-6B2A-4499-B84C-7218F4BF09E3}"/>
              </a:ext>
            </a:extLst>
          </p:cNvPr>
          <p:cNvSpPr>
            <a:spLocks noGrp="1"/>
          </p:cNvSpPr>
          <p:nvPr>
            <p:ph type="title"/>
          </p:nvPr>
        </p:nvSpPr>
        <p:spPr>
          <a:xfrm>
            <a:off x="2231136" y="274320"/>
            <a:ext cx="7729728" cy="1188720"/>
          </a:xfrm>
        </p:spPr>
        <p:txBody>
          <a:bodyPr/>
          <a:lstStyle/>
          <a:p>
            <a:r>
              <a:rPr lang="en-US"/>
              <a:t>DEMO SIGNAL </a:t>
            </a:r>
            <a:r>
              <a:rPr lang="en-US" err="1"/>
              <a:t>pROcESSING</a:t>
            </a:r>
            <a:endParaRPr lang="el-GR"/>
          </a:p>
        </p:txBody>
      </p:sp>
      <p:pic>
        <p:nvPicPr>
          <p:cNvPr id="7" name="DemoERTSRadar">
            <a:hlinkClick r:id="" action="ppaction://media"/>
            <a:extLst>
              <a:ext uri="{FF2B5EF4-FFF2-40B4-BE49-F238E27FC236}">
                <a16:creationId xmlns:a16="http://schemas.microsoft.com/office/drawing/2014/main" id="{46889B78-B29D-4A3C-8760-387155260F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56235" y="1543456"/>
            <a:ext cx="7679530" cy="4241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E8759520-01BB-465F-8C87-DF2B803BE138}"/>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C94EB807-4311-4118-A41F-0B2B56D73DA8}"/>
              </a:ext>
            </a:extLst>
          </p:cNvPr>
          <p:cNvSpPr>
            <a:spLocks noGrp="1"/>
          </p:cNvSpPr>
          <p:nvPr>
            <p:ph type="sldNum" sz="quarter" idx="12"/>
          </p:nvPr>
        </p:nvSpPr>
        <p:spPr/>
        <p:txBody>
          <a:bodyPr/>
          <a:lstStyle/>
          <a:p>
            <a:fld id="{34B7E4EF-A1BD-40F4-AB7B-04F084DD991D}" type="slidenum">
              <a:rPr lang="en-US" smtClean="0"/>
              <a:t>10</a:t>
            </a:fld>
            <a:endParaRPr lang="en-US"/>
          </a:p>
        </p:txBody>
      </p:sp>
      <p:sp>
        <p:nvSpPr>
          <p:cNvPr id="3" name="TextBox 2">
            <a:extLst>
              <a:ext uri="{FF2B5EF4-FFF2-40B4-BE49-F238E27FC236}">
                <a16:creationId xmlns:a16="http://schemas.microsoft.com/office/drawing/2014/main" id="{578B8C2D-E066-4DA7-B1FA-14137A667B37}"/>
              </a:ext>
            </a:extLst>
          </p:cNvPr>
          <p:cNvSpPr txBox="1"/>
          <p:nvPr/>
        </p:nvSpPr>
        <p:spPr>
          <a:xfrm>
            <a:off x="10167377" y="5392527"/>
            <a:ext cx="1548849" cy="784830"/>
          </a:xfrm>
          <a:prstGeom prst="rect">
            <a:avLst/>
          </a:prstGeom>
          <a:noFill/>
        </p:spPr>
        <p:txBody>
          <a:bodyPr wrap="square" rtlCol="0">
            <a:spAutoFit/>
          </a:bodyPr>
          <a:lstStyle/>
          <a:p>
            <a:r>
              <a:rPr lang="en-US" sz="900"/>
              <a:t>Credits(Processing lib) : </a:t>
            </a:r>
            <a:r>
              <a:rPr lang="en-US" sz="900" b="1" i="0" err="1">
                <a:solidFill>
                  <a:srgbClr val="24292E"/>
                </a:solidFill>
                <a:effectLst/>
                <a:latin typeface="-apple-system"/>
              </a:rPr>
              <a:t>Karsten</a:t>
            </a:r>
            <a:r>
              <a:rPr lang="en-US" sz="900" b="1" i="0">
                <a:solidFill>
                  <a:srgbClr val="24292E"/>
                </a:solidFill>
                <a:effectLst/>
                <a:latin typeface="-apple-system"/>
              </a:rPr>
              <a:t> </a:t>
            </a:r>
            <a:r>
              <a:rPr lang="en-US" sz="900" b="1" i="0" err="1">
                <a:solidFill>
                  <a:srgbClr val="24292E"/>
                </a:solidFill>
                <a:effectLst/>
                <a:latin typeface="-apple-system"/>
              </a:rPr>
              <a:t>Schmidt|</a:t>
            </a:r>
            <a:r>
              <a:rPr lang="en-US" sz="900" b="0" i="0" err="1">
                <a:solidFill>
                  <a:srgbClr val="24292E"/>
                </a:solidFill>
                <a:effectLst/>
                <a:latin typeface="-apple-system"/>
              </a:rPr>
              <a:t>postspectacular</a:t>
            </a:r>
            <a:endParaRPr lang="en-US" sz="900" b="1" i="0">
              <a:solidFill>
                <a:srgbClr val="24292E"/>
              </a:solidFill>
              <a:effectLst/>
              <a:latin typeface="-apple-system"/>
            </a:endParaRPr>
          </a:p>
          <a:p>
            <a:endParaRPr lang="en-US"/>
          </a:p>
        </p:txBody>
      </p:sp>
      <p:sp>
        <p:nvSpPr>
          <p:cNvPr id="8" name="Footer Placeholder 7">
            <a:extLst>
              <a:ext uri="{FF2B5EF4-FFF2-40B4-BE49-F238E27FC236}">
                <a16:creationId xmlns:a16="http://schemas.microsoft.com/office/drawing/2014/main" id="{8AFAD81C-0186-4A15-BB29-B12D20E0B96E}"/>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9125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6829">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6D928-F49C-4B13-BEB5-6073D2F707E3}"/>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Design Point</a:t>
            </a:r>
            <a:br>
              <a:rPr lang="en-US">
                <a:solidFill>
                  <a:schemeClr val="bg1"/>
                </a:solidFill>
              </a:rPr>
            </a:br>
            <a:endParaRPr lang="en-US">
              <a:solidFill>
                <a:schemeClr val="bg1"/>
              </a:solidFill>
            </a:endParaRPr>
          </a:p>
        </p:txBody>
      </p:sp>
      <p:sp>
        <p:nvSpPr>
          <p:cNvPr id="33" name="Content Placeholder 8">
            <a:extLst>
              <a:ext uri="{FF2B5EF4-FFF2-40B4-BE49-F238E27FC236}">
                <a16:creationId xmlns:a16="http://schemas.microsoft.com/office/drawing/2014/main" id="{E45BF467-CC99-464E-853A-7ADB1B6A8D48}"/>
              </a:ext>
            </a:extLst>
          </p:cNvPr>
          <p:cNvSpPr>
            <a:spLocks noGrp="1"/>
          </p:cNvSpPr>
          <p:nvPr>
            <p:ph idx="1"/>
          </p:nvPr>
        </p:nvSpPr>
        <p:spPr>
          <a:xfrm>
            <a:off x="643468" y="2638044"/>
            <a:ext cx="3363974" cy="3415622"/>
          </a:xfrm>
        </p:spPr>
        <p:txBody>
          <a:bodyPr>
            <a:normAutofit/>
          </a:bodyPr>
          <a:lstStyle/>
          <a:p>
            <a:r>
              <a:rPr lang="en-US" b="0" i="0" u="none" strike="noStrike" baseline="0" dirty="0">
                <a:solidFill>
                  <a:schemeClr val="bg1"/>
                </a:solidFill>
                <a:latin typeface="CMR9"/>
              </a:rPr>
              <a:t>networked sensor platform used based on </a:t>
            </a:r>
            <a:r>
              <a:rPr lang="en-US" sz="1400" b="0" i="1" u="none" strike="noStrike" baseline="0" dirty="0">
                <a:solidFill>
                  <a:schemeClr val="bg1"/>
                </a:solidFill>
                <a:latin typeface="CMR9"/>
                <a:hlinkClick r:id="rId3"/>
              </a:rPr>
              <a:t>James </a:t>
            </a:r>
            <a:r>
              <a:rPr lang="en-US" sz="1400" b="0" i="1" u="none" strike="noStrike" baseline="0" dirty="0" err="1">
                <a:solidFill>
                  <a:schemeClr val="bg1"/>
                </a:solidFill>
                <a:latin typeface="CMR9"/>
                <a:hlinkClick r:id="rId3"/>
              </a:rPr>
              <a:t>McLurkin</a:t>
            </a:r>
            <a:r>
              <a:rPr lang="en-US" sz="1400" b="0" i="1" u="none" strike="noStrike" baseline="0" dirty="0">
                <a:solidFill>
                  <a:schemeClr val="bg1"/>
                </a:solidFill>
                <a:latin typeface="CMR9"/>
                <a:hlinkClick r:id="rId3"/>
              </a:rPr>
              <a:t>. Algorithms for distributed sensor networks. In </a:t>
            </a:r>
            <a:r>
              <a:rPr lang="en-US" sz="1400" b="0" i="1" u="none" strike="noStrike" baseline="0" dirty="0">
                <a:solidFill>
                  <a:schemeClr val="bg1"/>
                </a:solidFill>
                <a:latin typeface="CMTI9"/>
                <a:hlinkClick r:id="rId3"/>
              </a:rPr>
              <a:t>Masters Thesis for Electrical Engineering at the </a:t>
            </a:r>
            <a:r>
              <a:rPr lang="en-US" sz="1400" b="0" i="1" u="none" strike="noStrike" baseline="0" dirty="0" err="1">
                <a:solidFill>
                  <a:schemeClr val="bg1"/>
                </a:solidFill>
                <a:latin typeface="CMTI9"/>
                <a:hlinkClick r:id="rId3"/>
              </a:rPr>
              <a:t>Univeristy</a:t>
            </a:r>
            <a:r>
              <a:rPr lang="en-US" sz="1400" b="0" i="1" u="none" strike="noStrike" baseline="0" dirty="0">
                <a:solidFill>
                  <a:schemeClr val="bg1"/>
                </a:solidFill>
                <a:latin typeface="CMTI9"/>
                <a:hlinkClick r:id="rId3"/>
              </a:rPr>
              <a:t> of California, Berkeley</a:t>
            </a:r>
            <a:r>
              <a:rPr lang="en-US" sz="1400" b="0" i="1" u="none" strike="noStrike" baseline="0" dirty="0">
                <a:solidFill>
                  <a:schemeClr val="bg1"/>
                </a:solidFill>
                <a:latin typeface="CMR9"/>
                <a:hlinkClick r:id="rId3"/>
              </a:rPr>
              <a:t>, December 1999.</a:t>
            </a:r>
            <a:endParaRPr lang="en-US" sz="1400" b="0" i="1" u="none" strike="noStrike" baseline="0" dirty="0">
              <a:solidFill>
                <a:schemeClr val="bg1"/>
              </a:solidFill>
              <a:latin typeface="CMR9"/>
            </a:endParaRPr>
          </a:p>
          <a:p>
            <a:endParaRPr lang="en-US" dirty="0">
              <a:solidFill>
                <a:schemeClr val="bg1"/>
              </a:solidFill>
            </a:endParaRPr>
          </a:p>
        </p:txBody>
      </p:sp>
      <p:pic>
        <p:nvPicPr>
          <p:cNvPr id="13" name="Picture 12" descr="Diagram, schematic&#10;&#10;Description automatically generated">
            <a:extLst>
              <a:ext uri="{FF2B5EF4-FFF2-40B4-BE49-F238E27FC236}">
                <a16:creationId xmlns:a16="http://schemas.microsoft.com/office/drawing/2014/main" id="{9D8EB384-42F3-4124-9C1B-C5186E5493CA}"/>
              </a:ext>
            </a:extLst>
          </p:cNvPr>
          <p:cNvPicPr>
            <a:picLocks noChangeAspect="1"/>
          </p:cNvPicPr>
          <p:nvPr/>
        </p:nvPicPr>
        <p:blipFill>
          <a:blip r:embed="rId4"/>
          <a:stretch>
            <a:fillRect/>
          </a:stretch>
        </p:blipFill>
        <p:spPr>
          <a:xfrm>
            <a:off x="6394323" y="643467"/>
            <a:ext cx="4057649" cy="5410199"/>
          </a:xfrm>
          <a:prstGeom prst="rect">
            <a:avLst/>
          </a:prstGeom>
        </p:spPr>
      </p:pic>
      <p:sp>
        <p:nvSpPr>
          <p:cNvPr id="4" name="Date Placeholder 3">
            <a:extLst>
              <a:ext uri="{FF2B5EF4-FFF2-40B4-BE49-F238E27FC236}">
                <a16:creationId xmlns:a16="http://schemas.microsoft.com/office/drawing/2014/main" id="{2E2419AE-F034-4AB3-BDE0-040CF119F021}"/>
              </a:ext>
            </a:extLst>
          </p:cNvPr>
          <p:cNvSpPr>
            <a:spLocks noGrp="1"/>
          </p:cNvSpPr>
          <p:nvPr>
            <p:ph type="dt" sz="half" idx="10"/>
          </p:nvPr>
        </p:nvSpPr>
        <p:spPr>
          <a:xfrm>
            <a:off x="643467" y="6238816"/>
            <a:ext cx="2753746" cy="323968"/>
          </a:xfrm>
          <a:noFill/>
        </p:spPr>
        <p:txBody>
          <a:bodyPr>
            <a:normAutofit/>
          </a:bodyPr>
          <a:lstStyle/>
          <a:p>
            <a:pPr algn="l">
              <a:spcAft>
                <a:spcPts val="600"/>
              </a:spcAft>
            </a:pPr>
            <a:r>
              <a:rPr lang="en-US">
                <a:solidFill>
                  <a:schemeClr val="bg1">
                    <a:alpha val="70000"/>
                  </a:schemeClr>
                </a:solidFill>
              </a:rPr>
              <a:t>23/3/2021</a:t>
            </a:r>
          </a:p>
        </p:txBody>
      </p:sp>
      <p:sp>
        <p:nvSpPr>
          <p:cNvPr id="3" name="Footer Placeholder 2">
            <a:extLst>
              <a:ext uri="{FF2B5EF4-FFF2-40B4-BE49-F238E27FC236}">
                <a16:creationId xmlns:a16="http://schemas.microsoft.com/office/drawing/2014/main" id="{C23AD0E3-615B-42D4-BE74-7501B0F35104}"/>
              </a:ext>
            </a:extLst>
          </p:cNvPr>
          <p:cNvSpPr>
            <a:spLocks noGrp="1"/>
          </p:cNvSpPr>
          <p:nvPr>
            <p:ph type="ftr" sz="quarter" idx="11"/>
          </p:nvPr>
        </p:nvSpPr>
        <p:spPr>
          <a:xfrm>
            <a:off x="5779007" y="6236208"/>
            <a:ext cx="4776478" cy="320040"/>
          </a:xfrm>
        </p:spPr>
        <p:txBody>
          <a:bodyPr>
            <a:normAutofit/>
          </a:bodyPr>
          <a:lstStyle/>
          <a:p>
            <a:pPr algn="r">
              <a:lnSpc>
                <a:spcPct val="90000"/>
              </a:lnSpc>
              <a:spcAft>
                <a:spcPts val="600"/>
              </a:spcAft>
            </a:pPr>
            <a:r>
              <a:rPr lang="en-US" sz="800" b="1"/>
              <a:t>System Architecture Directions for Networked Sensors</a:t>
            </a:r>
            <a:r>
              <a:rPr lang="en-US" sz="800"/>
              <a:t>~</a:t>
            </a:r>
            <a:r>
              <a:rPr lang="en-US" sz="800" i="1"/>
              <a:t>Jason Hill, Robert Szewczyk, Alec Woo, Seth Hollar, David Culler, Kristofer Pister[{jhill, szewczyk, awoo, culler}@cs.berkeley.edu,{shollar, pister}@eecs.berkeley.edu].</a:t>
            </a:r>
          </a:p>
        </p:txBody>
      </p:sp>
      <p:sp>
        <p:nvSpPr>
          <p:cNvPr id="6" name="Slide Number Placeholder 5">
            <a:extLst>
              <a:ext uri="{FF2B5EF4-FFF2-40B4-BE49-F238E27FC236}">
                <a16:creationId xmlns:a16="http://schemas.microsoft.com/office/drawing/2014/main" id="{E71989F4-0E67-47FE-8150-C988B690852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4B7E4EF-A1BD-40F4-AB7B-04F084DD991D}" type="slidenum">
              <a:rPr lang="en-US" smtClean="0"/>
              <a:pPr>
                <a:lnSpc>
                  <a:spcPct val="90000"/>
                </a:lnSpc>
                <a:spcAft>
                  <a:spcPts val="600"/>
                </a:spcAft>
              </a:pPr>
              <a:t>11</a:t>
            </a:fld>
            <a:endParaRPr lang="en-US"/>
          </a:p>
        </p:txBody>
      </p:sp>
    </p:spTree>
    <p:extLst>
      <p:ext uri="{BB962C8B-B14F-4D97-AF65-F5344CB8AC3E}">
        <p14:creationId xmlns:p14="http://schemas.microsoft.com/office/powerpoint/2010/main" val="354556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C7DA-2EEA-4094-904D-8B86D9B593A6}"/>
              </a:ext>
            </a:extLst>
          </p:cNvPr>
          <p:cNvSpPr>
            <a:spLocks noGrp="1"/>
          </p:cNvSpPr>
          <p:nvPr>
            <p:ph type="title"/>
          </p:nvPr>
        </p:nvSpPr>
        <p:spPr>
          <a:xfrm>
            <a:off x="2231136" y="422492"/>
            <a:ext cx="7729728" cy="1188720"/>
          </a:xfrm>
        </p:spPr>
        <p:txBody>
          <a:bodyPr/>
          <a:lstStyle/>
          <a:p>
            <a:r>
              <a:rPr lang="en-US"/>
              <a:t>Hardware organization</a:t>
            </a:r>
          </a:p>
        </p:txBody>
      </p:sp>
      <p:sp>
        <p:nvSpPr>
          <p:cNvPr id="4" name="Date Placeholder 3">
            <a:extLst>
              <a:ext uri="{FF2B5EF4-FFF2-40B4-BE49-F238E27FC236}">
                <a16:creationId xmlns:a16="http://schemas.microsoft.com/office/drawing/2014/main" id="{946D493A-7B67-4DBF-A502-3D85492C4635}"/>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798357B7-222C-4531-ADF8-C7B6958A59F4}"/>
              </a:ext>
            </a:extLst>
          </p:cNvPr>
          <p:cNvSpPr>
            <a:spLocks noGrp="1"/>
          </p:cNvSpPr>
          <p:nvPr>
            <p:ph type="sldNum" sz="quarter" idx="12"/>
          </p:nvPr>
        </p:nvSpPr>
        <p:spPr/>
        <p:txBody>
          <a:bodyPr/>
          <a:lstStyle/>
          <a:p>
            <a:fld id="{34B7E4EF-A1BD-40F4-AB7B-04F084DD991D}" type="slidenum">
              <a:rPr lang="en-US" smtClean="0"/>
              <a:t>12</a:t>
            </a:fld>
            <a:endParaRPr lang="en-US"/>
          </a:p>
        </p:txBody>
      </p:sp>
      <p:sp>
        <p:nvSpPr>
          <p:cNvPr id="9" name="Content Placeholder 8">
            <a:extLst>
              <a:ext uri="{FF2B5EF4-FFF2-40B4-BE49-F238E27FC236}">
                <a16:creationId xmlns:a16="http://schemas.microsoft.com/office/drawing/2014/main" id="{C0C38513-E6E0-4A93-BDE2-5F0D50B07CF3}"/>
              </a:ext>
            </a:extLst>
          </p:cNvPr>
          <p:cNvSpPr>
            <a:spLocks noGrp="1"/>
          </p:cNvSpPr>
          <p:nvPr>
            <p:ph idx="1"/>
          </p:nvPr>
        </p:nvSpPr>
        <p:spPr>
          <a:xfrm>
            <a:off x="760476" y="2583180"/>
            <a:ext cx="5028682" cy="2900420"/>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r>
              <a:rPr lang="en-US"/>
              <a:t>Atmel AVR 8-Bit RISC processor (ATMEL 90LS8535) – (not noteworthy in the paper).</a:t>
            </a:r>
          </a:p>
          <a:p>
            <a:r>
              <a:rPr lang="en-US"/>
              <a:t>Memory Constrained System [</a:t>
            </a:r>
            <a:r>
              <a:rPr lang="en-US" sz="1800" b="0" i="0" u="none" strike="noStrike" baseline="0">
                <a:latin typeface="CMR9"/>
              </a:rPr>
              <a:t>8 KB of flash(Program Memory), 512 bytes of SRAM (data memory),</a:t>
            </a:r>
            <a:r>
              <a:rPr lang="en-US"/>
              <a:t> ] </a:t>
            </a:r>
            <a:endParaRPr lang="el-GR"/>
          </a:p>
          <a:p>
            <a:pPr algn="l"/>
            <a:r>
              <a:rPr lang="en-US" sz="1800" b="0" i="0" u="none" strike="noStrike" baseline="0">
                <a:latin typeface="CMR9"/>
              </a:rPr>
              <a:t>(timers and interrupt controllers)More noteworthy are the</a:t>
            </a:r>
            <a:r>
              <a:rPr lang="el-GR" sz="1800" b="0" i="0" u="none" strike="noStrike" baseline="0">
                <a:latin typeface="CMR9"/>
              </a:rPr>
              <a:t> </a:t>
            </a:r>
            <a:r>
              <a:rPr lang="en-US" sz="1800" b="0" i="0" u="none" strike="noStrike" baseline="0">
                <a:latin typeface="CMR9"/>
              </a:rPr>
              <a:t>three sleep modes: </a:t>
            </a:r>
            <a:r>
              <a:rPr lang="en-US" sz="1800" b="1" i="1" u="none" strike="noStrike" baseline="0">
                <a:latin typeface="CMTI9"/>
              </a:rPr>
              <a:t>idle</a:t>
            </a:r>
            <a:r>
              <a:rPr lang="en-US" sz="1800" b="0" i="0" u="none" strike="noStrike" baseline="0">
                <a:latin typeface="CMR9"/>
              </a:rPr>
              <a:t>, which just shuts o the processor,</a:t>
            </a:r>
            <a:r>
              <a:rPr lang="el-GR" sz="1800" b="0" i="0" u="none" strike="noStrike" baseline="0">
                <a:latin typeface="CMR9"/>
              </a:rPr>
              <a:t> </a:t>
            </a:r>
            <a:r>
              <a:rPr lang="en-US" sz="1800" b="1" i="1" u="none" strike="noStrike" baseline="0">
                <a:latin typeface="CMTI9"/>
              </a:rPr>
              <a:t>power down</a:t>
            </a:r>
            <a:r>
              <a:rPr lang="en-US" sz="1800" b="0" i="0" u="none" strike="noStrike" baseline="0">
                <a:latin typeface="CMR9"/>
              </a:rPr>
              <a:t>, which shuts off everything </a:t>
            </a:r>
            <a:r>
              <a:rPr lang="en-US" sz="1800" b="0" i="0" u="sng" strike="noStrike" baseline="0">
                <a:latin typeface="CMR9"/>
              </a:rPr>
              <a:t>but the watchdog</a:t>
            </a:r>
            <a:r>
              <a:rPr lang="el-GR" sz="1800" b="0" i="0" u="sng" strike="noStrike" baseline="0">
                <a:latin typeface="CMR9"/>
              </a:rPr>
              <a:t> </a:t>
            </a:r>
            <a:r>
              <a:rPr lang="en-US" sz="1800" b="0" i="0" u="sng" strike="noStrike" baseline="0">
                <a:latin typeface="CMR9"/>
              </a:rPr>
              <a:t>and asynchronous interrupt logic necessary for wake up</a:t>
            </a:r>
            <a:r>
              <a:rPr lang="en-US" sz="1800" b="0" i="0" u="none" strike="noStrike" baseline="0">
                <a:latin typeface="CMR9"/>
              </a:rPr>
              <a:t>, and</a:t>
            </a:r>
            <a:r>
              <a:rPr lang="el-GR" sz="1800" b="0" i="0" u="none" strike="noStrike" baseline="0">
                <a:latin typeface="CMR9"/>
              </a:rPr>
              <a:t> </a:t>
            </a:r>
            <a:r>
              <a:rPr lang="en-US" sz="1800" b="1" i="1" u="none" strike="noStrike" baseline="0">
                <a:latin typeface="CMTI9"/>
              </a:rPr>
              <a:t>power save</a:t>
            </a:r>
            <a:r>
              <a:rPr lang="en-US" sz="1800" b="0" i="0" u="none" strike="noStrike" baseline="0">
                <a:latin typeface="CMR9"/>
              </a:rPr>
              <a:t>, which is similar to the power down mode, but leaves an asynchronous timer running.</a:t>
            </a:r>
            <a:endParaRPr lang="en-US"/>
          </a:p>
          <a:p>
            <a:endParaRPr lang="en-US"/>
          </a:p>
        </p:txBody>
      </p:sp>
      <p:pic>
        <p:nvPicPr>
          <p:cNvPr id="11" name="Picture 10" descr="Diagram&#10;&#10;Description automatically generated">
            <a:extLst>
              <a:ext uri="{FF2B5EF4-FFF2-40B4-BE49-F238E27FC236}">
                <a16:creationId xmlns:a16="http://schemas.microsoft.com/office/drawing/2014/main" id="{9157382E-4028-4B33-A1B2-15F99145A58A}"/>
              </a:ext>
            </a:extLst>
          </p:cNvPr>
          <p:cNvPicPr>
            <a:picLocks noChangeAspect="1"/>
          </p:cNvPicPr>
          <p:nvPr/>
        </p:nvPicPr>
        <p:blipFill>
          <a:blip r:embed="rId3"/>
          <a:stretch>
            <a:fillRect/>
          </a:stretch>
        </p:blipFill>
        <p:spPr>
          <a:xfrm>
            <a:off x="6096000" y="2583180"/>
            <a:ext cx="5028682" cy="2900420"/>
          </a:xfrm>
          <a:prstGeom prst="rect">
            <a:avLst/>
          </a:prstGeom>
        </p:spPr>
      </p:pic>
      <p:sp>
        <p:nvSpPr>
          <p:cNvPr id="3" name="Footer Placeholder 2">
            <a:extLst>
              <a:ext uri="{FF2B5EF4-FFF2-40B4-BE49-F238E27FC236}">
                <a16:creationId xmlns:a16="http://schemas.microsoft.com/office/drawing/2014/main" id="{2899A85B-5554-4221-9C7C-154E8EEC2BFA}"/>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371384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5D5C5-DCD8-4358-ADC6-A4E309143CDD}"/>
              </a:ext>
            </a:extLst>
          </p:cNvPr>
          <p:cNvSpPr>
            <a:spLocks noGrp="1"/>
          </p:cNvSpPr>
          <p:nvPr>
            <p:ph idx="1"/>
          </p:nvPr>
        </p:nvSpPr>
        <p:spPr>
          <a:xfrm>
            <a:off x="746760" y="2583180"/>
            <a:ext cx="5082283" cy="2900420"/>
          </a:xfrm>
        </p:spPr>
        <p:style>
          <a:lnRef idx="2">
            <a:schemeClr val="dk1"/>
          </a:lnRef>
          <a:fillRef idx="1">
            <a:schemeClr val="lt1"/>
          </a:fillRef>
          <a:effectRef idx="0">
            <a:schemeClr val="dk1"/>
          </a:effectRef>
          <a:fontRef idx="minor">
            <a:schemeClr val="dk1"/>
          </a:fontRef>
        </p:style>
        <p:txBody>
          <a:bodyPr/>
          <a:lstStyle/>
          <a:p>
            <a:pPr algn="l"/>
            <a:r>
              <a:rPr lang="en-US" sz="1800" b="0" i="0" u="none" strike="noStrike" baseline="0">
                <a:latin typeface="CMR9"/>
              </a:rPr>
              <a:t>Three LEDs represent outputs connected through general I/O port (ex. display digital values or status)</a:t>
            </a:r>
          </a:p>
          <a:p>
            <a:pPr algn="l"/>
            <a:r>
              <a:rPr lang="en-US">
                <a:latin typeface="CMR9"/>
              </a:rPr>
              <a:t>The Photo-Sensor represents an analog input device with simple control lines.(directed to power save). Signal is directed to ADC.</a:t>
            </a:r>
          </a:p>
          <a:p>
            <a:pPr algn="l"/>
            <a:r>
              <a:rPr lang="en-US">
                <a:latin typeface="CMR9"/>
              </a:rPr>
              <a:t>The </a:t>
            </a:r>
            <a:r>
              <a:rPr lang="en-US" b="1">
                <a:latin typeface="CMR9"/>
              </a:rPr>
              <a:t>radio </a:t>
            </a:r>
            <a:r>
              <a:rPr lang="en-US">
                <a:latin typeface="CMR9"/>
              </a:rPr>
              <a:t>represents an asynchronous input/output device with </a:t>
            </a:r>
            <a:r>
              <a:rPr lang="en-US" b="1" u="sng">
                <a:latin typeface="CMR9"/>
              </a:rPr>
              <a:t>hard real time constraints.</a:t>
            </a:r>
            <a:endParaRPr lang="en-US"/>
          </a:p>
          <a:p>
            <a:pPr algn="l"/>
            <a:endParaRPr lang="en-US"/>
          </a:p>
        </p:txBody>
      </p:sp>
      <p:sp>
        <p:nvSpPr>
          <p:cNvPr id="4" name="Date Placeholder 3">
            <a:extLst>
              <a:ext uri="{FF2B5EF4-FFF2-40B4-BE49-F238E27FC236}">
                <a16:creationId xmlns:a16="http://schemas.microsoft.com/office/drawing/2014/main" id="{0DFD42A4-08B2-4DC0-96AE-BFA60B1C808D}"/>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59EF774A-C63E-4D40-A7D8-BA3A6FAEE205}"/>
              </a:ext>
            </a:extLst>
          </p:cNvPr>
          <p:cNvSpPr>
            <a:spLocks noGrp="1"/>
          </p:cNvSpPr>
          <p:nvPr>
            <p:ph type="sldNum" sz="quarter" idx="12"/>
          </p:nvPr>
        </p:nvSpPr>
        <p:spPr/>
        <p:txBody>
          <a:bodyPr/>
          <a:lstStyle/>
          <a:p>
            <a:fld id="{34B7E4EF-A1BD-40F4-AB7B-04F084DD991D}" type="slidenum">
              <a:rPr lang="en-US" smtClean="0"/>
              <a:t>13</a:t>
            </a:fld>
            <a:endParaRPr lang="en-US"/>
          </a:p>
        </p:txBody>
      </p:sp>
      <p:sp>
        <p:nvSpPr>
          <p:cNvPr id="8" name="Title 1">
            <a:extLst>
              <a:ext uri="{FF2B5EF4-FFF2-40B4-BE49-F238E27FC236}">
                <a16:creationId xmlns:a16="http://schemas.microsoft.com/office/drawing/2014/main" id="{C837D4A9-660E-404C-BE4C-ED81E741FDA6}"/>
              </a:ext>
            </a:extLst>
          </p:cNvPr>
          <p:cNvSpPr txBox="1">
            <a:spLocks/>
          </p:cNvSpPr>
          <p:nvPr/>
        </p:nvSpPr>
        <p:spPr bwMode="black">
          <a:xfrm>
            <a:off x="2231136" y="4224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Hardware organization</a:t>
            </a:r>
          </a:p>
        </p:txBody>
      </p:sp>
      <p:pic>
        <p:nvPicPr>
          <p:cNvPr id="11" name="Picture 10" descr="Diagram&#10;&#10;Description automatically generated">
            <a:extLst>
              <a:ext uri="{FF2B5EF4-FFF2-40B4-BE49-F238E27FC236}">
                <a16:creationId xmlns:a16="http://schemas.microsoft.com/office/drawing/2014/main" id="{255F8DDB-CBC5-453B-9568-0A38F6D8643F}"/>
              </a:ext>
            </a:extLst>
          </p:cNvPr>
          <p:cNvPicPr>
            <a:picLocks noChangeAspect="1"/>
          </p:cNvPicPr>
          <p:nvPr/>
        </p:nvPicPr>
        <p:blipFill>
          <a:blip r:embed="rId3"/>
          <a:stretch>
            <a:fillRect/>
          </a:stretch>
        </p:blipFill>
        <p:spPr>
          <a:xfrm>
            <a:off x="6096000" y="2583180"/>
            <a:ext cx="5028682" cy="2900420"/>
          </a:xfrm>
          <a:prstGeom prst="rect">
            <a:avLst/>
          </a:prstGeom>
        </p:spPr>
      </p:pic>
      <p:sp>
        <p:nvSpPr>
          <p:cNvPr id="2" name="Footer Placeholder 1">
            <a:extLst>
              <a:ext uri="{FF2B5EF4-FFF2-40B4-BE49-F238E27FC236}">
                <a16:creationId xmlns:a16="http://schemas.microsoft.com/office/drawing/2014/main" id="{F6F05398-F416-4D40-82FD-18F58E34A940}"/>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378641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E43BDC-F7D9-4776-AA19-A986F9215E37}"/>
              </a:ext>
            </a:extLst>
          </p:cNvPr>
          <p:cNvSpPr>
            <a:spLocks noGrp="1"/>
          </p:cNvSpPr>
          <p:nvPr>
            <p:ph idx="1"/>
          </p:nvPr>
        </p:nvSpPr>
        <p:spPr>
          <a:xfrm>
            <a:off x="754380" y="2583180"/>
            <a:ext cx="5028682" cy="2900420"/>
          </a:xfrm>
        </p:spPr>
        <p:style>
          <a:lnRef idx="2">
            <a:schemeClr val="dk1"/>
          </a:lnRef>
          <a:fillRef idx="1">
            <a:schemeClr val="lt1"/>
          </a:fillRef>
          <a:effectRef idx="0">
            <a:schemeClr val="dk1"/>
          </a:effectRef>
          <a:fontRef idx="minor">
            <a:schemeClr val="dk1"/>
          </a:fontRef>
        </p:style>
        <p:txBody>
          <a:bodyPr>
            <a:normAutofit fontScale="85000" lnSpcReduction="10000"/>
          </a:bodyPr>
          <a:lstStyle/>
          <a:p>
            <a:r>
              <a:rPr lang="en-US"/>
              <a:t>Temperature Sensor: (analog device AD7418) digital sensor which has A/D converter integrated. Chip-to-chip protocol used is I2C (two-wire protocol as used in Demo lcd i2c)*</a:t>
            </a:r>
          </a:p>
          <a:p>
            <a:r>
              <a:rPr lang="en-US"/>
              <a:t>The Serial Port:  Important asynchronous bit level device with byte-level controller support. I/O pins connected to UART.(more in notes)</a:t>
            </a:r>
          </a:p>
          <a:p>
            <a:pPr algn="l"/>
            <a:r>
              <a:rPr lang="en-US" b="1"/>
              <a:t>Coprocessor : </a:t>
            </a:r>
            <a:r>
              <a:rPr lang="en-US"/>
              <a:t> 1)</a:t>
            </a:r>
            <a:r>
              <a:rPr lang="en-US" sz="1800" b="0" i="0" u="none" strike="noStrike" baseline="0">
                <a:latin typeface="CMR9"/>
              </a:rPr>
              <a:t>The coprocessor is connected in a way that allows it to reprogram the main microcontroller.</a:t>
            </a:r>
            <a:r>
              <a:rPr lang="en-US">
                <a:latin typeface="CMR9"/>
              </a:rPr>
              <a:t> 2)Sensor reprogramming by transferring data from the network into the coprocessors EEPROM. 3)Alternative use of co-processor is extra storage.</a:t>
            </a:r>
            <a:endParaRPr lang="en-US" b="1"/>
          </a:p>
        </p:txBody>
      </p:sp>
      <p:sp>
        <p:nvSpPr>
          <p:cNvPr id="4" name="Date Placeholder 3">
            <a:extLst>
              <a:ext uri="{FF2B5EF4-FFF2-40B4-BE49-F238E27FC236}">
                <a16:creationId xmlns:a16="http://schemas.microsoft.com/office/drawing/2014/main" id="{C294CCDA-AC1A-4ADD-A87E-472A7A2ACB97}"/>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983B39E9-59CE-4FC6-B520-5043978261EE}"/>
              </a:ext>
            </a:extLst>
          </p:cNvPr>
          <p:cNvSpPr>
            <a:spLocks noGrp="1"/>
          </p:cNvSpPr>
          <p:nvPr>
            <p:ph type="sldNum" sz="quarter" idx="12"/>
          </p:nvPr>
        </p:nvSpPr>
        <p:spPr/>
        <p:txBody>
          <a:bodyPr/>
          <a:lstStyle/>
          <a:p>
            <a:fld id="{34B7E4EF-A1BD-40F4-AB7B-04F084DD991D}" type="slidenum">
              <a:rPr lang="en-US" smtClean="0"/>
              <a:t>14</a:t>
            </a:fld>
            <a:endParaRPr lang="en-US"/>
          </a:p>
        </p:txBody>
      </p:sp>
      <p:sp>
        <p:nvSpPr>
          <p:cNvPr id="7" name="Title 1">
            <a:extLst>
              <a:ext uri="{FF2B5EF4-FFF2-40B4-BE49-F238E27FC236}">
                <a16:creationId xmlns:a16="http://schemas.microsoft.com/office/drawing/2014/main" id="{5C74238E-2AAD-4A37-A807-154E51D70A4F}"/>
              </a:ext>
            </a:extLst>
          </p:cNvPr>
          <p:cNvSpPr txBox="1">
            <a:spLocks/>
          </p:cNvSpPr>
          <p:nvPr/>
        </p:nvSpPr>
        <p:spPr bwMode="black">
          <a:xfrm>
            <a:off x="2231136" y="4224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Hardware organization</a:t>
            </a:r>
          </a:p>
        </p:txBody>
      </p:sp>
      <p:pic>
        <p:nvPicPr>
          <p:cNvPr id="8" name="Picture 7" descr="Diagram&#10;&#10;Description automatically generated">
            <a:extLst>
              <a:ext uri="{FF2B5EF4-FFF2-40B4-BE49-F238E27FC236}">
                <a16:creationId xmlns:a16="http://schemas.microsoft.com/office/drawing/2014/main" id="{12BECA3C-0814-4C30-839A-328E6C5D9576}"/>
              </a:ext>
            </a:extLst>
          </p:cNvPr>
          <p:cNvPicPr>
            <a:picLocks noChangeAspect="1"/>
          </p:cNvPicPr>
          <p:nvPr/>
        </p:nvPicPr>
        <p:blipFill>
          <a:blip r:embed="rId3"/>
          <a:stretch>
            <a:fillRect/>
          </a:stretch>
        </p:blipFill>
        <p:spPr>
          <a:xfrm>
            <a:off x="6096000" y="2583180"/>
            <a:ext cx="5028682" cy="2900420"/>
          </a:xfrm>
          <a:prstGeom prst="rect">
            <a:avLst/>
          </a:prstGeom>
        </p:spPr>
      </p:pic>
      <p:sp>
        <p:nvSpPr>
          <p:cNvPr id="2" name="Footer Placeholder 1">
            <a:extLst>
              <a:ext uri="{FF2B5EF4-FFF2-40B4-BE49-F238E27FC236}">
                <a16:creationId xmlns:a16="http://schemas.microsoft.com/office/drawing/2014/main" id="{A9417E2D-E040-4C32-811A-406B0E454B04}"/>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317841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0356C-151B-4B88-913C-516F4D1326FE}"/>
              </a:ext>
            </a:extLst>
          </p:cNvPr>
          <p:cNvSpPr>
            <a:spLocks noGrp="1"/>
          </p:cNvSpPr>
          <p:nvPr>
            <p:ph type="title"/>
          </p:nvPr>
        </p:nvSpPr>
        <p:spPr>
          <a:xfrm>
            <a:off x="804672" y="2676304"/>
            <a:ext cx="4475892" cy="1188720"/>
          </a:xfrm>
          <a:prstGeom prst="ellipse">
            <a:avLst/>
          </a:prstGeom>
          <a:solidFill>
            <a:srgbClr val="FFFFFF"/>
          </a:solidFill>
          <a:ln>
            <a:solidFill>
              <a:srgbClr val="404040"/>
            </a:solidFill>
          </a:ln>
        </p:spPr>
        <p:txBody>
          <a:bodyPr vert="horz" lIns="182880" tIns="182880" rIns="182880" bIns="182880" rtlCol="0" anchor="ctr" anchorCtr="1">
            <a:normAutofit/>
          </a:bodyPr>
          <a:lstStyle/>
          <a:p>
            <a:r>
              <a:rPr lang="en-US" sz="1500" dirty="0" err="1"/>
              <a:t>Macromote</a:t>
            </a:r>
            <a:r>
              <a:rPr lang="en-US" sz="1500" dirty="0"/>
              <a:t> schematic</a:t>
            </a:r>
          </a:p>
        </p:txBody>
      </p:sp>
      <p:sp>
        <p:nvSpPr>
          <p:cNvPr id="69" name="Rectangle 68">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Diagram, schematic&#10;&#10;Description automatically generated">
            <a:extLst>
              <a:ext uri="{FF2B5EF4-FFF2-40B4-BE49-F238E27FC236}">
                <a16:creationId xmlns:a16="http://schemas.microsoft.com/office/drawing/2014/main" id="{443A768F-ABEE-4D59-AD9A-99B9A24B998D}"/>
              </a:ext>
            </a:extLst>
          </p:cNvPr>
          <p:cNvPicPr>
            <a:picLocks noChangeAspect="1"/>
          </p:cNvPicPr>
          <p:nvPr/>
        </p:nvPicPr>
        <p:blipFill>
          <a:blip r:embed="rId2"/>
          <a:stretch>
            <a:fillRect/>
          </a:stretch>
        </p:blipFill>
        <p:spPr>
          <a:xfrm>
            <a:off x="6119087" y="1556657"/>
            <a:ext cx="5991498" cy="3744686"/>
          </a:xfrm>
          <a:prstGeom prst="rect">
            <a:avLst/>
          </a:prstGeom>
        </p:spPr>
      </p:pic>
      <p:sp>
        <p:nvSpPr>
          <p:cNvPr id="3" name="Footer Placeholder 2">
            <a:extLst>
              <a:ext uri="{FF2B5EF4-FFF2-40B4-BE49-F238E27FC236}">
                <a16:creationId xmlns:a16="http://schemas.microsoft.com/office/drawing/2014/main" id="{A433F751-7B0D-44D3-8C16-F3E89D0D2785}"/>
              </a:ext>
            </a:extLst>
          </p:cNvPr>
          <p:cNvSpPr>
            <a:spLocks noGrp="1"/>
          </p:cNvSpPr>
          <p:nvPr>
            <p:ph type="ftr" sz="quarter" idx="11"/>
          </p:nvPr>
        </p:nvSpPr>
        <p:spPr>
          <a:xfrm>
            <a:off x="804672" y="6224660"/>
            <a:ext cx="4671182" cy="313300"/>
          </a:xfrm>
        </p:spPr>
        <p:txBody>
          <a:bodyPr vert="horz" lIns="91440" tIns="45720" rIns="91440" bIns="45720" rtlCol="0" anchor="ctr">
            <a:normAutofit/>
          </a:bodyPr>
          <a:lstStyle/>
          <a:p>
            <a:pPr>
              <a:lnSpc>
                <a:spcPct val="90000"/>
              </a:lnSpc>
              <a:spcAft>
                <a:spcPts val="600"/>
              </a:spcAft>
            </a:pPr>
            <a:r>
              <a:rPr lang="en-US" sz="700"/>
              <a:t>System Architecture Directions for Networked Sensors~Jason Hill, Robert Szewczyk, Alec Woo, Seth Hollar, David Culler, Kristofer Pister[{jhill, szewczyk, awoo, culler}@cs.berkeley.edu,{shollar, pister}@eecs.berkeley.edu].</a:t>
            </a:r>
          </a:p>
        </p:txBody>
      </p:sp>
      <p:sp>
        <p:nvSpPr>
          <p:cNvPr id="4" name="Date Placeholder 3">
            <a:extLst>
              <a:ext uri="{FF2B5EF4-FFF2-40B4-BE49-F238E27FC236}">
                <a16:creationId xmlns:a16="http://schemas.microsoft.com/office/drawing/2014/main" id="{8EDCC276-5DEC-40CD-A7F8-B0D1FB271744}"/>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solidFill>
                  <a:schemeClr val="tx1">
                    <a:alpha val="70000"/>
                  </a:schemeClr>
                </a:solidFill>
              </a:rPr>
              <a:t>23/3/2021</a:t>
            </a:r>
          </a:p>
        </p:txBody>
      </p:sp>
      <p:sp>
        <p:nvSpPr>
          <p:cNvPr id="6" name="Slide Number Placeholder 5">
            <a:extLst>
              <a:ext uri="{FF2B5EF4-FFF2-40B4-BE49-F238E27FC236}">
                <a16:creationId xmlns:a16="http://schemas.microsoft.com/office/drawing/2014/main" id="{14DC3DE8-1336-4165-A260-7FE5E030617E}"/>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34B7E4EF-A1BD-40F4-AB7B-04F084DD991D}" type="slidenum">
              <a:rPr lang="en-US" dirty="0"/>
              <a:pPr>
                <a:lnSpc>
                  <a:spcPct val="90000"/>
                </a:lnSpc>
                <a:spcAft>
                  <a:spcPts val="600"/>
                </a:spcAft>
              </a:pPr>
              <a:t>15</a:t>
            </a:fld>
            <a:endParaRPr lang="en-US"/>
          </a:p>
        </p:txBody>
      </p:sp>
    </p:spTree>
    <p:extLst>
      <p:ext uri="{BB962C8B-B14F-4D97-AF65-F5344CB8AC3E}">
        <p14:creationId xmlns:p14="http://schemas.microsoft.com/office/powerpoint/2010/main" val="348572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064F-D518-474E-94BE-8F2DDE01763D}"/>
              </a:ext>
            </a:extLst>
          </p:cNvPr>
          <p:cNvSpPr>
            <a:spLocks noGrp="1"/>
          </p:cNvSpPr>
          <p:nvPr>
            <p:ph type="title"/>
          </p:nvPr>
        </p:nvSpPr>
        <p:spPr/>
        <p:txBody>
          <a:bodyPr/>
          <a:lstStyle/>
          <a:p>
            <a:r>
              <a:rPr lang="en-US"/>
              <a:t>POWER CHARACTERISTICS TABLE</a:t>
            </a:r>
          </a:p>
        </p:txBody>
      </p:sp>
      <p:pic>
        <p:nvPicPr>
          <p:cNvPr id="8" name="Content Placeholder 7" descr="Table&#10;&#10;Description automatically generated">
            <a:extLst>
              <a:ext uri="{FF2B5EF4-FFF2-40B4-BE49-F238E27FC236}">
                <a16:creationId xmlns:a16="http://schemas.microsoft.com/office/drawing/2014/main" id="{D3F6B7A6-BA5E-4E11-B2B5-A863C7C074CD}"/>
              </a:ext>
            </a:extLst>
          </p:cNvPr>
          <p:cNvPicPr>
            <a:picLocks noGrp="1" noChangeAspect="1"/>
          </p:cNvPicPr>
          <p:nvPr>
            <p:ph idx="1"/>
          </p:nvPr>
        </p:nvPicPr>
        <p:blipFill>
          <a:blip r:embed="rId3"/>
          <a:stretch>
            <a:fillRect/>
          </a:stretch>
        </p:blipFill>
        <p:spPr>
          <a:xfrm>
            <a:off x="2696718" y="2269404"/>
            <a:ext cx="6798564" cy="3623904"/>
          </a:xfrm>
        </p:spPr>
      </p:pic>
      <p:sp>
        <p:nvSpPr>
          <p:cNvPr id="4" name="Date Placeholder 3">
            <a:extLst>
              <a:ext uri="{FF2B5EF4-FFF2-40B4-BE49-F238E27FC236}">
                <a16:creationId xmlns:a16="http://schemas.microsoft.com/office/drawing/2014/main" id="{627BEC1F-751F-4FE5-A7F7-FE62530DAD98}"/>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2EA7A10C-9AC8-4B0E-A354-CF5844882822}"/>
              </a:ext>
            </a:extLst>
          </p:cNvPr>
          <p:cNvSpPr>
            <a:spLocks noGrp="1"/>
          </p:cNvSpPr>
          <p:nvPr>
            <p:ph type="sldNum" sz="quarter" idx="12"/>
          </p:nvPr>
        </p:nvSpPr>
        <p:spPr/>
        <p:txBody>
          <a:bodyPr/>
          <a:lstStyle/>
          <a:p>
            <a:fld id="{34B7E4EF-A1BD-40F4-AB7B-04F084DD991D}" type="slidenum">
              <a:rPr lang="en-US" smtClean="0"/>
              <a:t>16</a:t>
            </a:fld>
            <a:endParaRPr lang="en-US"/>
          </a:p>
        </p:txBody>
      </p:sp>
      <p:sp>
        <p:nvSpPr>
          <p:cNvPr id="3" name="Footer Placeholder 2">
            <a:extLst>
              <a:ext uri="{FF2B5EF4-FFF2-40B4-BE49-F238E27FC236}">
                <a16:creationId xmlns:a16="http://schemas.microsoft.com/office/drawing/2014/main" id="{0B4C3128-8239-4C91-A12E-0DFCA86ABB79}"/>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98115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8BBD-B3F4-4B6A-85CA-60374BAB91F2}"/>
              </a:ext>
            </a:extLst>
          </p:cNvPr>
          <p:cNvSpPr>
            <a:spLocks noGrp="1"/>
          </p:cNvSpPr>
          <p:nvPr>
            <p:ph type="title"/>
          </p:nvPr>
        </p:nvSpPr>
        <p:spPr/>
        <p:txBody>
          <a:bodyPr>
            <a:normAutofit/>
          </a:bodyPr>
          <a:lstStyle/>
          <a:p>
            <a:r>
              <a:rPr lang="en-US"/>
              <a:t>Tiny Micro-threading Operating System (</a:t>
            </a:r>
            <a:r>
              <a:rPr lang="en-US" b="1">
                <a:latin typeface="+mn-lt"/>
              </a:rPr>
              <a:t>TiNyOS</a:t>
            </a:r>
            <a:r>
              <a:rPr lang="en-US"/>
              <a:t>)</a:t>
            </a:r>
          </a:p>
        </p:txBody>
      </p:sp>
      <p:pic>
        <p:nvPicPr>
          <p:cNvPr id="8" name="Content Placeholder 7" descr="Diagram&#10;&#10;Description automatically generated">
            <a:extLst>
              <a:ext uri="{FF2B5EF4-FFF2-40B4-BE49-F238E27FC236}">
                <a16:creationId xmlns:a16="http://schemas.microsoft.com/office/drawing/2014/main" id="{7E68F77E-C861-4FDA-A2B5-DE709AFC1F03}"/>
              </a:ext>
            </a:extLst>
          </p:cNvPr>
          <p:cNvPicPr>
            <a:picLocks noGrp="1" noChangeAspect="1"/>
          </p:cNvPicPr>
          <p:nvPr>
            <p:ph idx="1"/>
          </p:nvPr>
        </p:nvPicPr>
        <p:blipFill>
          <a:blip r:embed="rId3"/>
          <a:stretch>
            <a:fillRect/>
          </a:stretch>
        </p:blipFill>
        <p:spPr>
          <a:xfrm>
            <a:off x="2994025" y="2638425"/>
            <a:ext cx="6203950" cy="3101975"/>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CF7FCF75-9E2A-43F6-8022-C9F71C5A6D2C}"/>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FB6D1AA9-52F7-42E6-8C2A-C21EFAFDB203}"/>
              </a:ext>
            </a:extLst>
          </p:cNvPr>
          <p:cNvSpPr>
            <a:spLocks noGrp="1"/>
          </p:cNvSpPr>
          <p:nvPr>
            <p:ph type="sldNum" sz="quarter" idx="12"/>
          </p:nvPr>
        </p:nvSpPr>
        <p:spPr/>
        <p:txBody>
          <a:bodyPr/>
          <a:lstStyle/>
          <a:p>
            <a:fld id="{34B7E4EF-A1BD-40F4-AB7B-04F084DD991D}" type="slidenum">
              <a:rPr lang="en-US" smtClean="0"/>
              <a:t>17</a:t>
            </a:fld>
            <a:endParaRPr lang="en-US"/>
          </a:p>
        </p:txBody>
      </p:sp>
      <p:sp>
        <p:nvSpPr>
          <p:cNvPr id="3" name="Footer Placeholder 2">
            <a:extLst>
              <a:ext uri="{FF2B5EF4-FFF2-40B4-BE49-F238E27FC236}">
                <a16:creationId xmlns:a16="http://schemas.microsoft.com/office/drawing/2014/main" id="{20A1EEC2-0AD5-4D27-BF27-E987D4BC3A2C}"/>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80370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4B3E-02CC-43F6-B84F-9B6F253FFDCD}"/>
              </a:ext>
            </a:extLst>
          </p:cNvPr>
          <p:cNvSpPr>
            <a:spLocks noGrp="1"/>
          </p:cNvSpPr>
          <p:nvPr>
            <p:ph type="title"/>
          </p:nvPr>
        </p:nvSpPr>
        <p:spPr/>
        <p:txBody>
          <a:bodyPr/>
          <a:lstStyle/>
          <a:p>
            <a:r>
              <a:rPr lang="en-US"/>
              <a:t>Issues addressed and solutions</a:t>
            </a:r>
          </a:p>
        </p:txBody>
      </p:sp>
      <p:sp>
        <p:nvSpPr>
          <p:cNvPr id="3" name="Content Placeholder 2">
            <a:extLst>
              <a:ext uri="{FF2B5EF4-FFF2-40B4-BE49-F238E27FC236}">
                <a16:creationId xmlns:a16="http://schemas.microsoft.com/office/drawing/2014/main" id="{5CF20675-1935-4FDA-8287-DE74237C0E36}"/>
              </a:ext>
            </a:extLst>
          </p:cNvPr>
          <p:cNvSpPr>
            <a:spLocks noGrp="1"/>
          </p:cNvSpPr>
          <p:nvPr>
            <p:ph idx="1"/>
          </p:nvPr>
        </p:nvSpPr>
        <p:spPr/>
        <p:txBody>
          <a:bodyPr>
            <a:normAutofit fontScale="62500" lnSpcReduction="20000"/>
          </a:bodyPr>
          <a:lstStyle/>
          <a:p>
            <a:pPr marL="571500" lvl="1" indent="-342900">
              <a:buFont typeface="+mj-lt"/>
              <a:buAutoNum type="arabicPeriod"/>
            </a:pPr>
            <a:r>
              <a:rPr lang="en-US" sz="2100" dirty="0">
                <a:solidFill>
                  <a:schemeClr val="bg1">
                    <a:lumMod val="95000"/>
                  </a:schemeClr>
                </a:solidFill>
              </a:rPr>
              <a:t>Large numbers of concurrent flows </a:t>
            </a:r>
          </a:p>
          <a:p>
            <a:pPr marL="571500" lvl="1" indent="-342900">
              <a:buFont typeface="+mj-lt"/>
              <a:buAutoNum type="arabicPeriod"/>
            </a:pPr>
            <a:r>
              <a:rPr lang="en-US" sz="2100" dirty="0">
                <a:solidFill>
                  <a:schemeClr val="bg1">
                    <a:lumMod val="95000"/>
                  </a:schemeClr>
                </a:solidFill>
              </a:rPr>
              <a:t>Numerous outstanding events</a:t>
            </a:r>
          </a:p>
          <a:p>
            <a:pPr marL="228600" lvl="1" indent="0">
              <a:buNone/>
            </a:pPr>
            <a:r>
              <a:rPr lang="en-US" sz="2100" dirty="0">
                <a:solidFill>
                  <a:schemeClr val="bg1">
                    <a:lumMod val="95000"/>
                  </a:schemeClr>
                </a:solidFill>
              </a:rPr>
              <a:t>Solutions Given :</a:t>
            </a:r>
          </a:p>
          <a:p>
            <a:pPr lvl="1"/>
            <a:r>
              <a:rPr lang="en-US" sz="2100" dirty="0">
                <a:solidFill>
                  <a:schemeClr val="bg1">
                    <a:lumMod val="95000"/>
                  </a:schemeClr>
                </a:solidFill>
              </a:rPr>
              <a:t>Physical Parallelism</a:t>
            </a:r>
          </a:p>
          <a:p>
            <a:pPr lvl="1"/>
            <a:r>
              <a:rPr lang="en-US" sz="2100" dirty="0">
                <a:solidFill>
                  <a:schemeClr val="bg1">
                    <a:lumMod val="95000"/>
                  </a:schemeClr>
                </a:solidFill>
              </a:rPr>
              <a:t>Virtual Machines</a:t>
            </a:r>
            <a:endParaRPr lang="el-GR" sz="2100" dirty="0">
              <a:solidFill>
                <a:schemeClr val="bg1">
                  <a:lumMod val="95000"/>
                </a:schemeClr>
              </a:solidFill>
            </a:endParaRPr>
          </a:p>
          <a:p>
            <a:pPr lvl="1"/>
            <a:endParaRPr lang="el-GR" sz="2100" dirty="0">
              <a:solidFill>
                <a:schemeClr val="bg1">
                  <a:lumMod val="95000"/>
                </a:schemeClr>
              </a:solidFill>
            </a:endParaRPr>
          </a:p>
          <a:p>
            <a:pPr marL="228600" lvl="1" indent="0">
              <a:buNone/>
            </a:pPr>
            <a:r>
              <a:rPr lang="en-US" sz="2100" dirty="0">
                <a:solidFill>
                  <a:schemeClr val="bg1">
                    <a:lumMod val="95000"/>
                  </a:schemeClr>
                </a:solidFill>
              </a:rPr>
              <a:t>                                            </a:t>
            </a:r>
            <a:r>
              <a:rPr lang="en-US" sz="2100" i="1" u="sng" dirty="0">
                <a:solidFill>
                  <a:schemeClr val="bg1">
                    <a:lumMod val="95000"/>
                  </a:schemeClr>
                </a:solidFill>
              </a:rPr>
              <a:t>This engine</a:t>
            </a:r>
          </a:p>
          <a:p>
            <a:pPr lvl="1"/>
            <a:r>
              <a:rPr lang="en-US" sz="2100" dirty="0">
                <a:solidFill>
                  <a:schemeClr val="bg1">
                    <a:lumMod val="95000"/>
                  </a:schemeClr>
                </a:solidFill>
              </a:rPr>
              <a:t>Has 2 levels of scheduling structure (TAM,CILK)</a:t>
            </a:r>
          </a:p>
          <a:p>
            <a:pPr lvl="1"/>
            <a:r>
              <a:rPr lang="en-US" sz="2100" dirty="0">
                <a:solidFill>
                  <a:schemeClr val="bg1">
                    <a:lumMod val="95000"/>
                  </a:schemeClr>
                </a:solidFill>
              </a:rPr>
              <a:t>Finite State Machine execution model but more programmable.</a:t>
            </a:r>
          </a:p>
          <a:p>
            <a:pPr lvl="1"/>
            <a:r>
              <a:rPr lang="en-US" sz="2100" dirty="0">
                <a:solidFill>
                  <a:schemeClr val="bg1">
                    <a:lumMod val="95000"/>
                  </a:schemeClr>
                </a:solidFill>
                <a:latin typeface="CMR9"/>
              </a:rPr>
              <a:t>S</a:t>
            </a:r>
            <a:r>
              <a:rPr lang="en-US" sz="2100" b="0" i="0" u="none" strike="noStrike" baseline="0" dirty="0">
                <a:solidFill>
                  <a:schemeClr val="bg1">
                    <a:lumMod val="95000"/>
                  </a:schemeClr>
                </a:solidFill>
                <a:latin typeface="CMR9"/>
              </a:rPr>
              <a:t>cales with the current technology trends supporting both smaller, tightly integrate designs as well as the crossover of software components into hardware</a:t>
            </a:r>
            <a:r>
              <a:rPr lang="en-US" sz="2100" b="0" i="0" u="none" strike="noStrike" baseline="0" dirty="0">
                <a:latin typeface="CMR9"/>
              </a:rPr>
              <a:t>.</a:t>
            </a:r>
            <a:endParaRPr lang="en-US" sz="2100" dirty="0">
              <a:solidFill>
                <a:schemeClr val="bg1">
                  <a:lumMod val="95000"/>
                </a:schemeClr>
              </a:solidFill>
            </a:endParaRPr>
          </a:p>
          <a:p>
            <a:pPr marL="228600" lvl="1" indent="0">
              <a:buNone/>
            </a:pPr>
            <a:endParaRPr lang="en-US" dirty="0">
              <a:solidFill>
                <a:schemeClr val="bg1">
                  <a:lumMod val="95000"/>
                </a:schemeClr>
              </a:solidFill>
            </a:endParaRPr>
          </a:p>
        </p:txBody>
      </p:sp>
      <p:sp>
        <p:nvSpPr>
          <p:cNvPr id="4" name="Date Placeholder 3">
            <a:extLst>
              <a:ext uri="{FF2B5EF4-FFF2-40B4-BE49-F238E27FC236}">
                <a16:creationId xmlns:a16="http://schemas.microsoft.com/office/drawing/2014/main" id="{BD2DC767-B07F-4180-A824-217D1D212AFB}"/>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6AC2588F-7885-4E72-BD55-82B2731C2D54}"/>
              </a:ext>
            </a:extLst>
          </p:cNvPr>
          <p:cNvSpPr>
            <a:spLocks noGrp="1"/>
          </p:cNvSpPr>
          <p:nvPr>
            <p:ph type="sldNum" sz="quarter" idx="12"/>
          </p:nvPr>
        </p:nvSpPr>
        <p:spPr/>
        <p:txBody>
          <a:bodyPr/>
          <a:lstStyle/>
          <a:p>
            <a:fld id="{34B7E4EF-A1BD-40F4-AB7B-04F084DD991D}" type="slidenum">
              <a:rPr lang="en-US" smtClean="0"/>
              <a:t>18</a:t>
            </a:fld>
            <a:endParaRPr lang="en-US"/>
          </a:p>
        </p:txBody>
      </p:sp>
      <p:sp>
        <p:nvSpPr>
          <p:cNvPr id="7" name="TextBox 6">
            <a:extLst>
              <a:ext uri="{FF2B5EF4-FFF2-40B4-BE49-F238E27FC236}">
                <a16:creationId xmlns:a16="http://schemas.microsoft.com/office/drawing/2014/main" id="{3D6F9E9A-2156-4EFA-B15B-D47E09E79579}"/>
              </a:ext>
            </a:extLst>
          </p:cNvPr>
          <p:cNvSpPr txBox="1"/>
          <p:nvPr/>
        </p:nvSpPr>
        <p:spPr>
          <a:xfrm>
            <a:off x="4000499" y="3229987"/>
            <a:ext cx="473589" cy="1107996"/>
          </a:xfrm>
          <a:prstGeom prst="rect">
            <a:avLst/>
          </a:prstGeom>
          <a:noFill/>
        </p:spPr>
        <p:txBody>
          <a:bodyPr wrap="square" rtlCol="0">
            <a:spAutoFit/>
          </a:bodyPr>
          <a:lstStyle/>
          <a:p>
            <a:pPr algn="ctr"/>
            <a:r>
              <a:rPr lang="en-US" sz="4800">
                <a:solidFill>
                  <a:schemeClr val="bg1">
                    <a:lumMod val="95000"/>
                  </a:schemeClr>
                </a:solidFill>
                <a:latin typeface="Cambria" panose="02040503050406030204" pitchFamily="18" charset="0"/>
                <a:ea typeface="Cambria" panose="02040503050406030204" pitchFamily="18" charset="0"/>
              </a:rPr>
              <a:t>⦄</a:t>
            </a:r>
            <a:endParaRPr lang="en-US" sz="4800">
              <a:solidFill>
                <a:schemeClr val="bg1">
                  <a:lumMod val="95000"/>
                </a:schemeClr>
              </a:solidFill>
            </a:endParaRPr>
          </a:p>
          <a:p>
            <a:r>
              <a:rPr lang="en-US"/>
              <a:t> </a:t>
            </a:r>
          </a:p>
        </p:txBody>
      </p:sp>
      <p:sp>
        <p:nvSpPr>
          <p:cNvPr id="9" name="TextBox 8">
            <a:extLst>
              <a:ext uri="{FF2B5EF4-FFF2-40B4-BE49-F238E27FC236}">
                <a16:creationId xmlns:a16="http://schemas.microsoft.com/office/drawing/2014/main" id="{4DA2DAFF-3F80-4210-8F3F-9667770932D5}"/>
              </a:ext>
            </a:extLst>
          </p:cNvPr>
          <p:cNvSpPr txBox="1"/>
          <p:nvPr/>
        </p:nvSpPr>
        <p:spPr>
          <a:xfrm>
            <a:off x="4474088" y="3378935"/>
            <a:ext cx="5167642" cy="584775"/>
          </a:xfrm>
          <a:prstGeom prst="rect">
            <a:avLst/>
          </a:prstGeom>
          <a:noFill/>
        </p:spPr>
        <p:txBody>
          <a:bodyPr wrap="square" rtlCol="0">
            <a:spAutoFit/>
          </a:bodyPr>
          <a:lstStyle/>
          <a:p>
            <a:r>
              <a:rPr lang="en-US" sz="1600" dirty="0">
                <a:solidFill>
                  <a:schemeClr val="bg1">
                    <a:lumMod val="95000"/>
                  </a:schemeClr>
                </a:solidFill>
                <a:latin typeface="Cambria" panose="02040503050406030204" pitchFamily="18" charset="0"/>
                <a:ea typeface="Cambria" panose="02040503050406030204" pitchFamily="18" charset="0"/>
              </a:rPr>
              <a:t>tackle this by building an extremely efficient multithreading engine</a:t>
            </a:r>
            <a:endParaRPr lang="en-US" sz="1600" dirty="0"/>
          </a:p>
        </p:txBody>
      </p:sp>
      <p:sp>
        <p:nvSpPr>
          <p:cNvPr id="8" name="Footer Placeholder 7">
            <a:extLst>
              <a:ext uri="{FF2B5EF4-FFF2-40B4-BE49-F238E27FC236}">
                <a16:creationId xmlns:a16="http://schemas.microsoft.com/office/drawing/2014/main" id="{08E4D0A4-87B7-4174-AD77-E64B7E40D657}"/>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424349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5028-D034-44DE-8FE0-7AE4C3C1596A}"/>
              </a:ext>
            </a:extLst>
          </p:cNvPr>
          <p:cNvSpPr>
            <a:spLocks noGrp="1"/>
          </p:cNvSpPr>
          <p:nvPr>
            <p:ph type="title"/>
          </p:nvPr>
        </p:nvSpPr>
        <p:spPr/>
        <p:txBody>
          <a:bodyPr/>
          <a:lstStyle/>
          <a:p>
            <a:r>
              <a:rPr lang="en-US" dirty="0"/>
              <a:t>Tiny </a:t>
            </a:r>
            <a:r>
              <a:rPr lang="en-US" dirty="0" err="1"/>
              <a:t>os</a:t>
            </a:r>
            <a:r>
              <a:rPr lang="el-GR" dirty="0"/>
              <a:t> </a:t>
            </a:r>
            <a:r>
              <a:rPr lang="en-US" dirty="0"/>
              <a:t>is based on an </a:t>
            </a:r>
            <a:r>
              <a:rPr lang="en-US" i="1" dirty="0"/>
              <a:t>event driven</a:t>
            </a:r>
            <a:r>
              <a:rPr lang="en-US" dirty="0"/>
              <a:t> model</a:t>
            </a:r>
          </a:p>
        </p:txBody>
      </p:sp>
      <p:pic>
        <p:nvPicPr>
          <p:cNvPr id="10" name="Content Placeholder 9" descr="Graphical user interface&#10;&#10;Description automatically generated">
            <a:extLst>
              <a:ext uri="{FF2B5EF4-FFF2-40B4-BE49-F238E27FC236}">
                <a16:creationId xmlns:a16="http://schemas.microsoft.com/office/drawing/2014/main" id="{2515E303-D3CC-43CA-A395-327076889D27}"/>
              </a:ext>
            </a:extLst>
          </p:cNvPr>
          <p:cNvPicPr>
            <a:picLocks noGrp="1" noChangeAspect="1"/>
          </p:cNvPicPr>
          <p:nvPr>
            <p:ph idx="1"/>
          </p:nvPr>
        </p:nvPicPr>
        <p:blipFill>
          <a:blip r:embed="rId3"/>
          <a:stretch>
            <a:fillRect/>
          </a:stretch>
        </p:blipFill>
        <p:spPr>
          <a:xfrm>
            <a:off x="2918185" y="3137761"/>
            <a:ext cx="6355631" cy="2103302"/>
          </a:xfrm>
        </p:spPr>
      </p:pic>
      <p:sp>
        <p:nvSpPr>
          <p:cNvPr id="4" name="Date Placeholder 3">
            <a:extLst>
              <a:ext uri="{FF2B5EF4-FFF2-40B4-BE49-F238E27FC236}">
                <a16:creationId xmlns:a16="http://schemas.microsoft.com/office/drawing/2014/main" id="{D42DEC03-920C-417D-86AE-50836E67673D}"/>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DEE0F17E-37D2-46B0-9735-1332C7F7315E}"/>
              </a:ext>
            </a:extLst>
          </p:cNvPr>
          <p:cNvSpPr>
            <a:spLocks noGrp="1"/>
          </p:cNvSpPr>
          <p:nvPr>
            <p:ph type="sldNum" sz="quarter" idx="12"/>
          </p:nvPr>
        </p:nvSpPr>
        <p:spPr/>
        <p:txBody>
          <a:bodyPr/>
          <a:lstStyle/>
          <a:p>
            <a:fld id="{34B7E4EF-A1BD-40F4-AB7B-04F084DD991D}" type="slidenum">
              <a:rPr lang="en-US" smtClean="0"/>
              <a:t>19</a:t>
            </a:fld>
            <a:endParaRPr lang="en-US"/>
          </a:p>
        </p:txBody>
      </p:sp>
      <p:sp>
        <p:nvSpPr>
          <p:cNvPr id="3" name="Footer Placeholder 2">
            <a:extLst>
              <a:ext uri="{FF2B5EF4-FFF2-40B4-BE49-F238E27FC236}">
                <a16:creationId xmlns:a16="http://schemas.microsoft.com/office/drawing/2014/main" id="{D7A5FFA4-AB2F-49D6-9534-489DD7149E95}"/>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3369544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a:normAutofit/>
          </a:bodyPr>
          <a:lstStyle/>
          <a:p>
            <a:pPr algn="ctr"/>
            <a:r>
              <a:rPr lang="en-US"/>
              <a:t>To THIS END</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319287971"/>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3B35FA34-44F4-4D3B-AA92-90BD7B4A9AD0}"/>
              </a:ext>
            </a:extLst>
          </p:cNvPr>
          <p:cNvSpPr>
            <a:spLocks noGrp="1"/>
          </p:cNvSpPr>
          <p:nvPr>
            <p:ph type="dt" sz="half" idx="10"/>
          </p:nvPr>
        </p:nvSpPr>
        <p:spPr/>
        <p:txBody>
          <a:bodyPr/>
          <a:lstStyle/>
          <a:p>
            <a:r>
              <a:rPr lang="en-US"/>
              <a:t>23/3/2021</a:t>
            </a:r>
          </a:p>
        </p:txBody>
      </p:sp>
      <p:sp>
        <p:nvSpPr>
          <p:cNvPr id="4" name="Slide Number Placeholder 3">
            <a:extLst>
              <a:ext uri="{FF2B5EF4-FFF2-40B4-BE49-F238E27FC236}">
                <a16:creationId xmlns:a16="http://schemas.microsoft.com/office/drawing/2014/main" id="{F8E495C5-C3EB-417F-BC7D-1FDFF6E49A08}"/>
              </a:ext>
            </a:extLst>
          </p:cNvPr>
          <p:cNvSpPr>
            <a:spLocks noGrp="1"/>
          </p:cNvSpPr>
          <p:nvPr>
            <p:ph type="sldNum" sz="quarter" idx="12"/>
          </p:nvPr>
        </p:nvSpPr>
        <p:spPr/>
        <p:txBody>
          <a:bodyPr/>
          <a:lstStyle/>
          <a:p>
            <a:fld id="{34B7E4EF-A1BD-40F4-AB7B-04F084DD991D}" type="slidenum">
              <a:rPr lang="en-US" smtClean="0"/>
              <a:t>2</a:t>
            </a:fld>
            <a:endParaRPr lang="en-US"/>
          </a:p>
        </p:txBody>
      </p:sp>
      <p:sp>
        <p:nvSpPr>
          <p:cNvPr id="7" name="TextBox 6">
            <a:extLst>
              <a:ext uri="{FF2B5EF4-FFF2-40B4-BE49-F238E27FC236}">
                <a16:creationId xmlns:a16="http://schemas.microsoft.com/office/drawing/2014/main" id="{7DB144B2-6963-4C9B-9327-DFD0CCA84285}"/>
              </a:ext>
            </a:extLst>
          </p:cNvPr>
          <p:cNvSpPr txBox="1"/>
          <p:nvPr/>
        </p:nvSpPr>
        <p:spPr>
          <a:xfrm>
            <a:off x="1066800" y="4802159"/>
            <a:ext cx="2977662" cy="646331"/>
          </a:xfrm>
          <a:prstGeom prst="rect">
            <a:avLst/>
          </a:prstGeom>
          <a:noFill/>
        </p:spPr>
        <p:txBody>
          <a:bodyPr wrap="square" rtlCol="0">
            <a:spAutoFit/>
          </a:bodyPr>
          <a:lstStyle/>
          <a:p>
            <a:pPr algn="ctr"/>
            <a:r>
              <a:rPr lang="en-US" dirty="0"/>
              <a:t>Design &amp; Develop Small Device</a:t>
            </a:r>
            <a:r>
              <a:rPr lang="el-GR" dirty="0"/>
              <a:t> </a:t>
            </a:r>
            <a:r>
              <a:rPr lang="en-US" dirty="0"/>
              <a:t>– Class</a:t>
            </a:r>
          </a:p>
        </p:txBody>
      </p:sp>
      <p:sp>
        <p:nvSpPr>
          <p:cNvPr id="8" name="TextBox 7">
            <a:extLst>
              <a:ext uri="{FF2B5EF4-FFF2-40B4-BE49-F238E27FC236}">
                <a16:creationId xmlns:a16="http://schemas.microsoft.com/office/drawing/2014/main" id="{C1A2135A-5090-4055-BC7B-DA0521AB9EB7}"/>
              </a:ext>
            </a:extLst>
          </p:cNvPr>
          <p:cNvSpPr txBox="1"/>
          <p:nvPr/>
        </p:nvSpPr>
        <p:spPr>
          <a:xfrm>
            <a:off x="4888523" y="4802159"/>
            <a:ext cx="2778369" cy="1200329"/>
          </a:xfrm>
          <a:prstGeom prst="rect">
            <a:avLst/>
          </a:prstGeom>
          <a:noFill/>
        </p:spPr>
        <p:txBody>
          <a:bodyPr wrap="square" rtlCol="0">
            <a:spAutoFit/>
          </a:bodyPr>
          <a:lstStyle/>
          <a:p>
            <a:pPr algn="ctr"/>
            <a:r>
              <a:rPr lang="en-US"/>
              <a:t>Tiny Event-Driven</a:t>
            </a:r>
            <a:r>
              <a:rPr lang="el-GR"/>
              <a:t> </a:t>
            </a:r>
            <a:r>
              <a:rPr lang="en-US"/>
              <a:t>OS</a:t>
            </a:r>
          </a:p>
          <a:p>
            <a:pPr algn="ctr"/>
            <a:r>
              <a:rPr lang="en-US" b="1" err="1"/>
              <a:t>TinyOS</a:t>
            </a:r>
            <a:endParaRPr lang="en-US" b="1"/>
          </a:p>
          <a:p>
            <a:pPr algn="ctr"/>
            <a:endParaRPr lang="en-US" b="1"/>
          </a:p>
          <a:p>
            <a:endParaRPr lang="en-US"/>
          </a:p>
        </p:txBody>
      </p:sp>
      <p:sp>
        <p:nvSpPr>
          <p:cNvPr id="10" name="TextBox 9">
            <a:extLst>
              <a:ext uri="{FF2B5EF4-FFF2-40B4-BE49-F238E27FC236}">
                <a16:creationId xmlns:a16="http://schemas.microsoft.com/office/drawing/2014/main" id="{409CFEB8-3860-45F1-9AAB-D6400E98B821}"/>
              </a:ext>
            </a:extLst>
          </p:cNvPr>
          <p:cNvSpPr txBox="1"/>
          <p:nvPr/>
        </p:nvSpPr>
        <p:spPr>
          <a:xfrm>
            <a:off x="8669047" y="4661128"/>
            <a:ext cx="2228346" cy="923330"/>
          </a:xfrm>
          <a:prstGeom prst="rect">
            <a:avLst/>
          </a:prstGeom>
          <a:noFill/>
        </p:spPr>
        <p:txBody>
          <a:bodyPr wrap="square" rtlCol="0">
            <a:spAutoFit/>
          </a:bodyPr>
          <a:lstStyle/>
          <a:p>
            <a:r>
              <a:rPr lang="en-US" dirty="0"/>
              <a:t>Supports Modularity and Concurrency-</a:t>
            </a:r>
            <a:r>
              <a:rPr lang="en-US" dirty="0" err="1"/>
              <a:t>Intesive</a:t>
            </a:r>
            <a:r>
              <a:rPr lang="en-US" dirty="0"/>
              <a:t> Operations</a:t>
            </a:r>
          </a:p>
        </p:txBody>
      </p:sp>
      <p:sp>
        <p:nvSpPr>
          <p:cNvPr id="9" name="Footer Placeholder 8">
            <a:extLst>
              <a:ext uri="{FF2B5EF4-FFF2-40B4-BE49-F238E27FC236}">
                <a16:creationId xmlns:a16="http://schemas.microsoft.com/office/drawing/2014/main" id="{7E7827F3-7C2E-4E68-89AA-B236C26E1DFC}"/>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11A6-7E16-4F5B-9DE6-F97D726F310B}"/>
              </a:ext>
            </a:extLst>
          </p:cNvPr>
          <p:cNvSpPr>
            <a:spLocks noGrp="1"/>
          </p:cNvSpPr>
          <p:nvPr>
            <p:ph type="title"/>
          </p:nvPr>
        </p:nvSpPr>
        <p:spPr/>
        <p:txBody>
          <a:bodyPr/>
          <a:lstStyle/>
          <a:p>
            <a:r>
              <a:rPr lang="en-US" dirty="0"/>
              <a:t>Tiny </a:t>
            </a:r>
            <a:r>
              <a:rPr lang="en-US" dirty="0" err="1"/>
              <a:t>os</a:t>
            </a:r>
            <a:r>
              <a:rPr lang="el-GR" dirty="0"/>
              <a:t> </a:t>
            </a:r>
            <a:r>
              <a:rPr lang="en-US" dirty="0"/>
              <a:t>is based on an </a:t>
            </a:r>
            <a:r>
              <a:rPr lang="en-US" i="1" dirty="0"/>
              <a:t>event driven</a:t>
            </a:r>
            <a:r>
              <a:rPr lang="en-US" dirty="0"/>
              <a:t> model</a:t>
            </a:r>
          </a:p>
        </p:txBody>
      </p:sp>
      <p:sp>
        <p:nvSpPr>
          <p:cNvPr id="3" name="Content Placeholder 2">
            <a:extLst>
              <a:ext uri="{FF2B5EF4-FFF2-40B4-BE49-F238E27FC236}">
                <a16:creationId xmlns:a16="http://schemas.microsoft.com/office/drawing/2014/main" id="{EBC1FE17-3E63-4BB8-B457-EC068692F9AB}"/>
              </a:ext>
            </a:extLst>
          </p:cNvPr>
          <p:cNvSpPr>
            <a:spLocks noGrp="1"/>
          </p:cNvSpPr>
          <p:nvPr>
            <p:ph idx="1"/>
          </p:nvPr>
        </p:nvSpPr>
        <p:spPr>
          <a:xfrm>
            <a:off x="2231136" y="2524832"/>
            <a:ext cx="7729728" cy="3101983"/>
          </a:xfrm>
        </p:spPr>
        <p:txBody>
          <a:bodyPr>
            <a:normAutofit/>
          </a:bodyPr>
          <a:lstStyle/>
          <a:p>
            <a:pPr marL="0" indent="0" algn="l">
              <a:buNone/>
            </a:pPr>
            <a:r>
              <a:rPr lang="en-US" sz="2000" b="0" i="0" u="none" strike="noStrike" baseline="0" dirty="0">
                <a:solidFill>
                  <a:schemeClr val="bg1">
                    <a:lumMod val="95000"/>
                  </a:schemeClr>
                </a:solidFill>
                <a:latin typeface="CMR9"/>
              </a:rPr>
              <a:t>The collection of tasks associated with an event are </a:t>
            </a:r>
            <a:r>
              <a:rPr lang="en-US" sz="2000" b="0" i="0" u="sng" strike="noStrike" baseline="0" dirty="0">
                <a:solidFill>
                  <a:schemeClr val="bg1">
                    <a:lumMod val="95000"/>
                  </a:schemeClr>
                </a:solidFill>
                <a:latin typeface="CMR9"/>
              </a:rPr>
              <a:t>handled rapidly</a:t>
            </a:r>
            <a:r>
              <a:rPr lang="en-US" sz="2000" b="0" i="0" u="none" strike="noStrike" baseline="0" dirty="0">
                <a:solidFill>
                  <a:schemeClr val="bg1">
                    <a:lumMod val="95000"/>
                  </a:schemeClr>
                </a:solidFill>
                <a:latin typeface="CMR9"/>
              </a:rPr>
              <a:t>, and </a:t>
            </a:r>
            <a:r>
              <a:rPr lang="en-US" sz="2000" b="0" i="0" u="sng" strike="noStrike" baseline="0" dirty="0">
                <a:solidFill>
                  <a:schemeClr val="bg1">
                    <a:lumMod val="95000"/>
                  </a:schemeClr>
                </a:solidFill>
                <a:latin typeface="CMR9"/>
              </a:rPr>
              <a:t>no blocking</a:t>
            </a:r>
            <a:r>
              <a:rPr lang="en-US" sz="2000" u="sng" dirty="0">
                <a:solidFill>
                  <a:schemeClr val="bg1">
                    <a:lumMod val="95000"/>
                  </a:schemeClr>
                </a:solidFill>
                <a:latin typeface="CMR9"/>
              </a:rPr>
              <a:t> </a:t>
            </a:r>
            <a:r>
              <a:rPr lang="en-US" sz="2000" b="0" i="0" u="sng" strike="noStrike" baseline="0" dirty="0">
                <a:solidFill>
                  <a:schemeClr val="bg1">
                    <a:lumMod val="95000"/>
                  </a:schemeClr>
                </a:solidFill>
                <a:latin typeface="CMR9"/>
              </a:rPr>
              <a:t>or polling </a:t>
            </a:r>
            <a:r>
              <a:rPr lang="en-US" sz="2000" b="0" i="0" u="none" strike="noStrike" baseline="0" dirty="0">
                <a:solidFill>
                  <a:schemeClr val="bg1">
                    <a:lumMod val="95000"/>
                  </a:schemeClr>
                </a:solidFill>
                <a:latin typeface="CMR9"/>
              </a:rPr>
              <a:t>is permitted. </a:t>
            </a:r>
            <a:r>
              <a:rPr lang="en-US" sz="2000" b="0" i="0" u="sng" strike="noStrike" baseline="0" dirty="0">
                <a:solidFill>
                  <a:schemeClr val="bg1">
                    <a:lumMod val="95000"/>
                  </a:schemeClr>
                </a:solidFill>
                <a:latin typeface="CMR9"/>
              </a:rPr>
              <a:t>Unused CPU cycles </a:t>
            </a:r>
            <a:r>
              <a:rPr lang="en-US" sz="2000" b="0" i="0" u="none" strike="noStrike" baseline="0" dirty="0">
                <a:solidFill>
                  <a:schemeClr val="bg1">
                    <a:lumMod val="95000"/>
                  </a:schemeClr>
                </a:solidFill>
                <a:latin typeface="CMR9"/>
              </a:rPr>
              <a:t>are spent</a:t>
            </a:r>
          </a:p>
          <a:p>
            <a:pPr marL="0" indent="0" algn="l">
              <a:buNone/>
            </a:pPr>
            <a:r>
              <a:rPr lang="en-US" sz="2000" b="0" i="0" u="none" strike="noStrike" baseline="0" dirty="0">
                <a:solidFill>
                  <a:schemeClr val="bg1">
                    <a:lumMod val="95000"/>
                  </a:schemeClr>
                </a:solidFill>
                <a:latin typeface="CMR9"/>
              </a:rPr>
              <a:t>in the </a:t>
            </a:r>
            <a:r>
              <a:rPr lang="en-US" sz="2000" b="0" i="0" u="sng" strike="noStrike" baseline="0" dirty="0">
                <a:solidFill>
                  <a:schemeClr val="bg1">
                    <a:lumMod val="95000"/>
                  </a:schemeClr>
                </a:solidFill>
                <a:latin typeface="CMR9"/>
              </a:rPr>
              <a:t>sleep state </a:t>
            </a:r>
            <a:r>
              <a:rPr lang="en-US" sz="2000" b="0" i="0" u="none" strike="noStrike" baseline="0" dirty="0">
                <a:solidFill>
                  <a:schemeClr val="bg1">
                    <a:lumMod val="95000"/>
                  </a:schemeClr>
                </a:solidFill>
                <a:latin typeface="CMR9"/>
              </a:rPr>
              <a:t>as opposed to actively looking for an interesting</a:t>
            </a:r>
          </a:p>
          <a:p>
            <a:pPr marL="0" indent="0" algn="l">
              <a:buNone/>
            </a:pPr>
            <a:r>
              <a:rPr lang="en-US" sz="2000" b="0" i="0" u="none" strike="noStrike" baseline="0" dirty="0">
                <a:solidFill>
                  <a:schemeClr val="bg1">
                    <a:lumMod val="95000"/>
                  </a:schemeClr>
                </a:solidFill>
                <a:latin typeface="CMR9"/>
              </a:rPr>
              <a:t>event. Additionally, with real-time constraints the</a:t>
            </a:r>
          </a:p>
          <a:p>
            <a:pPr marL="0" indent="0" algn="l">
              <a:buNone/>
            </a:pPr>
            <a:r>
              <a:rPr lang="en-US" sz="2000" b="0" i="0" u="none" strike="noStrike" baseline="0" dirty="0">
                <a:solidFill>
                  <a:schemeClr val="bg1">
                    <a:lumMod val="95000"/>
                  </a:schemeClr>
                </a:solidFill>
                <a:latin typeface="CMR9"/>
              </a:rPr>
              <a:t>calculation of CPU utilization becomes simple { allowing for</a:t>
            </a:r>
          </a:p>
          <a:p>
            <a:pPr marL="0" indent="0">
              <a:buNone/>
            </a:pPr>
            <a:r>
              <a:rPr lang="en-US" sz="2000" b="0" i="0" u="none" strike="noStrike" baseline="0" dirty="0">
                <a:solidFill>
                  <a:schemeClr val="bg1">
                    <a:lumMod val="95000"/>
                  </a:schemeClr>
                </a:solidFill>
                <a:latin typeface="CMR9"/>
              </a:rPr>
              <a:t>algorithms that adjust processor speed and voltage accordingly}</a:t>
            </a:r>
            <a:endParaRPr lang="en-US" sz="2000" dirty="0">
              <a:solidFill>
                <a:schemeClr val="bg1">
                  <a:lumMod val="95000"/>
                </a:schemeClr>
              </a:solidFill>
            </a:endParaRPr>
          </a:p>
        </p:txBody>
      </p:sp>
      <p:sp>
        <p:nvSpPr>
          <p:cNvPr id="4" name="Date Placeholder 3">
            <a:extLst>
              <a:ext uri="{FF2B5EF4-FFF2-40B4-BE49-F238E27FC236}">
                <a16:creationId xmlns:a16="http://schemas.microsoft.com/office/drawing/2014/main" id="{59706AE0-411A-4573-9720-D10DE9ACCF14}"/>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00E24505-5BE6-43B0-A0F2-97E99E7919F8}"/>
              </a:ext>
            </a:extLst>
          </p:cNvPr>
          <p:cNvSpPr>
            <a:spLocks noGrp="1"/>
          </p:cNvSpPr>
          <p:nvPr>
            <p:ph type="sldNum" sz="quarter" idx="12"/>
          </p:nvPr>
        </p:nvSpPr>
        <p:spPr/>
        <p:txBody>
          <a:bodyPr/>
          <a:lstStyle/>
          <a:p>
            <a:fld id="{34B7E4EF-A1BD-40F4-AB7B-04F084DD991D}" type="slidenum">
              <a:rPr lang="en-US" smtClean="0"/>
              <a:t>20</a:t>
            </a:fld>
            <a:endParaRPr lang="en-US"/>
          </a:p>
        </p:txBody>
      </p:sp>
      <p:sp>
        <p:nvSpPr>
          <p:cNvPr id="7" name="Footer Placeholder 6">
            <a:extLst>
              <a:ext uri="{FF2B5EF4-FFF2-40B4-BE49-F238E27FC236}">
                <a16:creationId xmlns:a16="http://schemas.microsoft.com/office/drawing/2014/main" id="{E945E5A0-E233-422C-9389-D6DD5B66E622}"/>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277864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22310-204A-4ECD-833B-B5B029562CF0}"/>
              </a:ext>
            </a:extLst>
          </p:cNvPr>
          <p:cNvSpPr>
            <a:spLocks noGrp="1"/>
          </p:cNvSpPr>
          <p:nvPr>
            <p:ph idx="1"/>
          </p:nvPr>
        </p:nvSpPr>
        <p:spPr/>
        <p:txBody>
          <a:bodyPr/>
          <a:lstStyle/>
          <a:p>
            <a:pPr algn="ctr"/>
            <a:r>
              <a:rPr lang="en-US" dirty="0">
                <a:solidFill>
                  <a:schemeClr val="bg1">
                    <a:lumMod val="95000"/>
                  </a:schemeClr>
                </a:solidFill>
              </a:rPr>
              <a:t>A)Tiny scheduler (FIFO)</a:t>
            </a:r>
          </a:p>
          <a:p>
            <a:pPr algn="ctr"/>
            <a:r>
              <a:rPr lang="en-US" sz="1800" b="0" i="0" u="none" strike="noStrike" baseline="0" dirty="0">
                <a:solidFill>
                  <a:schemeClr val="bg1">
                    <a:lumMod val="95000"/>
                  </a:schemeClr>
                </a:solidFill>
                <a:latin typeface="CMR9"/>
              </a:rPr>
              <a:t>B)Graph of </a:t>
            </a:r>
            <a:r>
              <a:rPr lang="en-US" sz="1800" b="0" i="0" u="none" strike="noStrike" baseline="0" dirty="0">
                <a:solidFill>
                  <a:schemeClr val="bg1">
                    <a:lumMod val="95000"/>
                  </a:schemeClr>
                </a:solidFill>
                <a:latin typeface="CMTI9"/>
              </a:rPr>
              <a:t>components</a:t>
            </a:r>
          </a:p>
          <a:p>
            <a:r>
              <a:rPr lang="en-US" dirty="0"/>
              <a:t>B1) </a:t>
            </a:r>
            <a:r>
              <a:rPr lang="en-US" sz="1800" b="0" i="0" u="none" strike="noStrike" baseline="0" dirty="0">
                <a:latin typeface="CMTI9"/>
              </a:rPr>
              <a:t>command handlers</a:t>
            </a:r>
            <a:endParaRPr lang="en-US" dirty="0"/>
          </a:p>
          <a:p>
            <a:pPr algn="l"/>
            <a:r>
              <a:rPr lang="en-US" dirty="0"/>
              <a:t>B2) </a:t>
            </a:r>
            <a:r>
              <a:rPr lang="en-US" sz="1800" b="0" i="0" u="none" strike="noStrike" baseline="0" dirty="0">
                <a:latin typeface="CMR9"/>
              </a:rPr>
              <a:t>set of </a:t>
            </a:r>
            <a:r>
              <a:rPr lang="en-US" sz="1800" b="0" i="0" u="none" strike="noStrike" baseline="0" dirty="0">
                <a:latin typeface="CMTI9"/>
              </a:rPr>
              <a:t>event handlers</a:t>
            </a:r>
            <a:endParaRPr lang="en-US" dirty="0"/>
          </a:p>
          <a:p>
            <a:r>
              <a:rPr lang="en-US" dirty="0"/>
              <a:t>B3)</a:t>
            </a:r>
            <a:r>
              <a:rPr lang="en-US" sz="1800" b="0" i="0" u="none" strike="noStrike" baseline="0" dirty="0">
                <a:latin typeface="CMR9"/>
              </a:rPr>
              <a:t> encapsulated fixed-size </a:t>
            </a:r>
            <a:r>
              <a:rPr lang="en-US" sz="1800" b="0" i="0" u="none" strike="noStrike" baseline="0" dirty="0">
                <a:latin typeface="CMTI9"/>
              </a:rPr>
              <a:t>frame</a:t>
            </a:r>
            <a:endParaRPr lang="en-US" dirty="0"/>
          </a:p>
          <a:p>
            <a:pPr algn="l"/>
            <a:r>
              <a:rPr lang="en-US" dirty="0"/>
              <a:t>B4)</a:t>
            </a:r>
            <a:r>
              <a:rPr lang="en-US" sz="1800" b="0" i="0" u="none" strike="noStrike" baseline="0" dirty="0">
                <a:latin typeface="CMR9"/>
              </a:rPr>
              <a:t> bundle of simple </a:t>
            </a:r>
            <a:r>
              <a:rPr lang="en-US" sz="1800" b="0" i="0" u="none" strike="noStrike" baseline="0" dirty="0">
                <a:latin typeface="CMTI9"/>
              </a:rPr>
              <a:t>tasks(preempted by events)</a:t>
            </a:r>
            <a:endParaRPr lang="en-US" dirty="0"/>
          </a:p>
        </p:txBody>
      </p:sp>
      <p:sp>
        <p:nvSpPr>
          <p:cNvPr id="4" name="Date Placeholder 3">
            <a:extLst>
              <a:ext uri="{FF2B5EF4-FFF2-40B4-BE49-F238E27FC236}">
                <a16:creationId xmlns:a16="http://schemas.microsoft.com/office/drawing/2014/main" id="{83DCA46A-89D4-4586-B81E-6D159B60779E}"/>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EA1097BD-4A45-4749-8402-2F965E536AE5}"/>
              </a:ext>
            </a:extLst>
          </p:cNvPr>
          <p:cNvSpPr>
            <a:spLocks noGrp="1"/>
          </p:cNvSpPr>
          <p:nvPr>
            <p:ph type="sldNum" sz="quarter" idx="12"/>
          </p:nvPr>
        </p:nvSpPr>
        <p:spPr/>
        <p:txBody>
          <a:bodyPr/>
          <a:lstStyle/>
          <a:p>
            <a:fld id="{34B7E4EF-A1BD-40F4-AB7B-04F084DD991D}" type="slidenum">
              <a:rPr lang="en-US" smtClean="0"/>
              <a:pPr/>
              <a:t>21</a:t>
            </a:fld>
            <a:endParaRPr lang="en-US" dirty="0"/>
          </a:p>
        </p:txBody>
      </p:sp>
      <p:sp>
        <p:nvSpPr>
          <p:cNvPr id="7" name="TextBox 6">
            <a:extLst>
              <a:ext uri="{FF2B5EF4-FFF2-40B4-BE49-F238E27FC236}">
                <a16:creationId xmlns:a16="http://schemas.microsoft.com/office/drawing/2014/main" id="{56EA1A1E-F53E-4C10-9CD3-F67A8E45483B}"/>
              </a:ext>
            </a:extLst>
          </p:cNvPr>
          <p:cNvSpPr txBox="1"/>
          <p:nvPr/>
        </p:nvSpPr>
        <p:spPr>
          <a:xfrm>
            <a:off x="2231136" y="748641"/>
            <a:ext cx="77297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err="1"/>
              <a:t>TinyOS</a:t>
            </a:r>
            <a:r>
              <a:rPr lang="en-US" sz="2800" dirty="0"/>
              <a:t> Design</a:t>
            </a:r>
          </a:p>
        </p:txBody>
      </p:sp>
      <p:sp>
        <p:nvSpPr>
          <p:cNvPr id="8" name="Footer Placeholder 7">
            <a:extLst>
              <a:ext uri="{FF2B5EF4-FFF2-40B4-BE49-F238E27FC236}">
                <a16:creationId xmlns:a16="http://schemas.microsoft.com/office/drawing/2014/main" id="{852174D4-F9FC-4C83-86D8-FEA4FFADAB20}"/>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06000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able&#10;&#10;Description automatically generated">
            <a:extLst>
              <a:ext uri="{FF2B5EF4-FFF2-40B4-BE49-F238E27FC236}">
                <a16:creationId xmlns:a16="http://schemas.microsoft.com/office/drawing/2014/main" id="{0DF8E99E-11C3-405B-9C4D-12171F123872}"/>
              </a:ext>
            </a:extLst>
          </p:cNvPr>
          <p:cNvPicPr>
            <a:picLocks noGrp="1" noChangeAspect="1"/>
          </p:cNvPicPr>
          <p:nvPr>
            <p:ph idx="1"/>
          </p:nvPr>
        </p:nvPicPr>
        <p:blipFill>
          <a:blip r:embed="rId3"/>
          <a:stretch>
            <a:fillRect/>
          </a:stretch>
        </p:blipFill>
        <p:spPr>
          <a:xfrm>
            <a:off x="4255268" y="1628231"/>
            <a:ext cx="3487548" cy="4023632"/>
          </a:xfrm>
        </p:spPr>
      </p:pic>
      <p:sp>
        <p:nvSpPr>
          <p:cNvPr id="4" name="Date Placeholder 3">
            <a:extLst>
              <a:ext uri="{FF2B5EF4-FFF2-40B4-BE49-F238E27FC236}">
                <a16:creationId xmlns:a16="http://schemas.microsoft.com/office/drawing/2014/main" id="{ADCB4DAD-59D9-4E46-B8B3-E3E8CEAC6F23}"/>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551F292D-AE87-4470-BB6B-81B5ADA8B17B}"/>
              </a:ext>
            </a:extLst>
          </p:cNvPr>
          <p:cNvSpPr>
            <a:spLocks noGrp="1"/>
          </p:cNvSpPr>
          <p:nvPr>
            <p:ph type="sldNum" sz="quarter" idx="12"/>
          </p:nvPr>
        </p:nvSpPr>
        <p:spPr/>
        <p:txBody>
          <a:bodyPr/>
          <a:lstStyle/>
          <a:p>
            <a:fld id="{34B7E4EF-A1BD-40F4-AB7B-04F084DD991D}" type="slidenum">
              <a:rPr lang="en-US" smtClean="0"/>
              <a:pPr/>
              <a:t>22</a:t>
            </a:fld>
            <a:endParaRPr lang="en-US" dirty="0"/>
          </a:p>
        </p:txBody>
      </p:sp>
      <p:sp>
        <p:nvSpPr>
          <p:cNvPr id="7" name="TextBox 6">
            <a:extLst>
              <a:ext uri="{FF2B5EF4-FFF2-40B4-BE49-F238E27FC236}">
                <a16:creationId xmlns:a16="http://schemas.microsoft.com/office/drawing/2014/main" id="{8D344916-80D1-4884-A73C-5E12C1E707C2}"/>
              </a:ext>
            </a:extLst>
          </p:cNvPr>
          <p:cNvSpPr txBox="1"/>
          <p:nvPr/>
        </p:nvSpPr>
        <p:spPr>
          <a:xfrm>
            <a:off x="2231136" y="748641"/>
            <a:ext cx="77297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err="1"/>
              <a:t>TinyOS</a:t>
            </a:r>
            <a:r>
              <a:rPr lang="en-US" sz="2800" dirty="0"/>
              <a:t> Design/Example Component</a:t>
            </a:r>
          </a:p>
        </p:txBody>
      </p:sp>
      <p:sp>
        <p:nvSpPr>
          <p:cNvPr id="10" name="Footer Placeholder 9">
            <a:extLst>
              <a:ext uri="{FF2B5EF4-FFF2-40B4-BE49-F238E27FC236}">
                <a16:creationId xmlns:a16="http://schemas.microsoft.com/office/drawing/2014/main" id="{D119E9B6-E448-406E-AF5E-14210929C74B}"/>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837327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9D7F-26BF-4078-B66D-1D1252273E33}"/>
              </a:ext>
            </a:extLst>
          </p:cNvPr>
          <p:cNvSpPr>
            <a:spLocks noGrp="1"/>
          </p:cNvSpPr>
          <p:nvPr>
            <p:ph type="title"/>
          </p:nvPr>
        </p:nvSpPr>
        <p:spPr>
          <a:xfrm>
            <a:off x="2381038" y="370332"/>
            <a:ext cx="7729728" cy="1188720"/>
          </a:xfrm>
        </p:spPr>
        <p:txBody>
          <a:bodyPr/>
          <a:lstStyle/>
          <a:p>
            <a:r>
              <a:rPr lang="en-US" sz="1800" b="1" i="0" u="none" strike="noStrike" baseline="0" dirty="0">
                <a:latin typeface="Times New Roman" panose="02020603050405020304" pitchFamily="18" charset="0"/>
              </a:rPr>
              <a:t>Component Types</a:t>
            </a:r>
            <a:r>
              <a:rPr lang="el-GR" sz="1800" b="1" i="0" u="none" strike="noStrike" baseline="0">
                <a:latin typeface="Times New Roman" panose="02020603050405020304" pitchFamily="18" charset="0"/>
              </a:rPr>
              <a:t> (</a:t>
            </a:r>
            <a:r>
              <a:rPr lang="en-US" sz="1800" b="1" i="0" u="none" strike="noStrike" baseline="0">
                <a:latin typeface="Times New Roman" panose="02020603050405020304" pitchFamily="18" charset="0"/>
              </a:rPr>
              <a:t>component models</a:t>
            </a:r>
            <a:r>
              <a:rPr lang="el-GR" sz="1800" b="1" i="0" u="none" strike="noStrike" baseline="0">
                <a:latin typeface="Times New Roman" panose="02020603050405020304" pitchFamily="18" charset="0"/>
              </a:rPr>
              <a:t>)</a:t>
            </a:r>
            <a:endParaRPr lang="en-US" dirty="0"/>
          </a:p>
        </p:txBody>
      </p:sp>
      <p:sp>
        <p:nvSpPr>
          <p:cNvPr id="3" name="Content Placeholder 2">
            <a:extLst>
              <a:ext uri="{FF2B5EF4-FFF2-40B4-BE49-F238E27FC236}">
                <a16:creationId xmlns:a16="http://schemas.microsoft.com/office/drawing/2014/main" id="{BAE6A4A6-4C52-496F-AFC9-07B911430AB4}"/>
              </a:ext>
            </a:extLst>
          </p:cNvPr>
          <p:cNvSpPr>
            <a:spLocks noGrp="1"/>
          </p:cNvSpPr>
          <p:nvPr>
            <p:ph idx="1"/>
          </p:nvPr>
        </p:nvSpPr>
        <p:spPr>
          <a:xfrm>
            <a:off x="2231136" y="2553823"/>
            <a:ext cx="4205759" cy="3101983"/>
          </a:xfrm>
        </p:spPr>
        <p:style>
          <a:lnRef idx="2">
            <a:schemeClr val="dk1"/>
          </a:lnRef>
          <a:fillRef idx="1">
            <a:schemeClr val="lt1"/>
          </a:fillRef>
          <a:effectRef idx="0">
            <a:schemeClr val="dk1"/>
          </a:effectRef>
          <a:fontRef idx="minor">
            <a:schemeClr val="dk1"/>
          </a:fontRef>
        </p:style>
        <p:txBody>
          <a:bodyPr/>
          <a:lstStyle/>
          <a:p>
            <a:r>
              <a:rPr lang="en-US" dirty="0">
                <a:solidFill>
                  <a:schemeClr val="tx1"/>
                </a:solidFill>
              </a:rPr>
              <a:t>Hardware Abstraction Components(RFM)</a:t>
            </a:r>
          </a:p>
          <a:p>
            <a:r>
              <a:rPr lang="en-US" dirty="0">
                <a:solidFill>
                  <a:schemeClr val="tx1"/>
                </a:solidFill>
              </a:rPr>
              <a:t>Synthetic Hardware Components(Radio Byte)</a:t>
            </a:r>
          </a:p>
          <a:p>
            <a:r>
              <a:rPr lang="en-US" dirty="0">
                <a:solidFill>
                  <a:schemeClr val="tx1"/>
                </a:solidFill>
              </a:rPr>
              <a:t>High Level Software Components(Messaging Module)</a:t>
            </a:r>
          </a:p>
        </p:txBody>
      </p:sp>
      <p:sp>
        <p:nvSpPr>
          <p:cNvPr id="4" name="Date Placeholder 3">
            <a:extLst>
              <a:ext uri="{FF2B5EF4-FFF2-40B4-BE49-F238E27FC236}">
                <a16:creationId xmlns:a16="http://schemas.microsoft.com/office/drawing/2014/main" id="{D1866AA8-EAAB-4F62-AA53-04C4BC923512}"/>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9971F225-833D-4154-B992-BA87CBCBE60C}"/>
              </a:ext>
            </a:extLst>
          </p:cNvPr>
          <p:cNvSpPr>
            <a:spLocks noGrp="1"/>
          </p:cNvSpPr>
          <p:nvPr>
            <p:ph type="sldNum" sz="quarter" idx="12"/>
          </p:nvPr>
        </p:nvSpPr>
        <p:spPr/>
        <p:txBody>
          <a:bodyPr/>
          <a:lstStyle/>
          <a:p>
            <a:fld id="{34B7E4EF-A1BD-40F4-AB7B-04F084DD991D}" type="slidenum">
              <a:rPr lang="en-US" smtClean="0"/>
              <a:pPr/>
              <a:t>23</a:t>
            </a:fld>
            <a:endParaRPr lang="en-US" dirty="0"/>
          </a:p>
        </p:txBody>
      </p:sp>
      <p:sp>
        <p:nvSpPr>
          <p:cNvPr id="9" name="Footer Placeholder 8">
            <a:extLst>
              <a:ext uri="{FF2B5EF4-FFF2-40B4-BE49-F238E27FC236}">
                <a16:creationId xmlns:a16="http://schemas.microsoft.com/office/drawing/2014/main" id="{A038A7BD-1A27-4985-9B12-F84AAB0F88F2}"/>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pic>
        <p:nvPicPr>
          <p:cNvPr id="11" name="Picture 10" descr="A picture containing graphical user interface&#10;&#10;Description automatically generated">
            <a:extLst>
              <a:ext uri="{FF2B5EF4-FFF2-40B4-BE49-F238E27FC236}">
                <a16:creationId xmlns:a16="http://schemas.microsoft.com/office/drawing/2014/main" id="{AA30EEB9-7390-4D3D-BE35-6E8FEC1A98C3}"/>
              </a:ext>
            </a:extLst>
          </p:cNvPr>
          <p:cNvPicPr>
            <a:picLocks noChangeAspect="1"/>
          </p:cNvPicPr>
          <p:nvPr/>
        </p:nvPicPr>
        <p:blipFill>
          <a:blip r:embed="rId3"/>
          <a:stretch>
            <a:fillRect/>
          </a:stretch>
        </p:blipFill>
        <p:spPr>
          <a:xfrm>
            <a:off x="7201033" y="3901614"/>
            <a:ext cx="3920535" cy="1991694"/>
          </a:xfrm>
          <a:prstGeom prst="rect">
            <a:avLst/>
          </a:prstGeom>
        </p:spPr>
      </p:pic>
      <p:pic>
        <p:nvPicPr>
          <p:cNvPr id="13" name="Picture 12" descr="Diagram&#10;&#10;Description automatically generated">
            <a:extLst>
              <a:ext uri="{FF2B5EF4-FFF2-40B4-BE49-F238E27FC236}">
                <a16:creationId xmlns:a16="http://schemas.microsoft.com/office/drawing/2014/main" id="{52FEA6F0-F747-47B9-ABE7-212787DFC9F1}"/>
              </a:ext>
            </a:extLst>
          </p:cNvPr>
          <p:cNvPicPr>
            <a:picLocks noChangeAspect="1"/>
          </p:cNvPicPr>
          <p:nvPr/>
        </p:nvPicPr>
        <p:blipFill>
          <a:blip r:embed="rId4"/>
          <a:stretch>
            <a:fillRect/>
          </a:stretch>
        </p:blipFill>
        <p:spPr>
          <a:xfrm>
            <a:off x="7201034" y="2020392"/>
            <a:ext cx="3920534" cy="1794221"/>
          </a:xfrm>
          <a:prstGeom prst="rect">
            <a:avLst/>
          </a:prstGeom>
        </p:spPr>
      </p:pic>
    </p:spTree>
    <p:extLst>
      <p:ext uri="{BB962C8B-B14F-4D97-AF65-F5344CB8AC3E}">
        <p14:creationId xmlns:p14="http://schemas.microsoft.com/office/powerpoint/2010/main" val="24301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29C26A-71BF-47A0-8774-8B34B3B543E1}"/>
              </a:ext>
            </a:extLst>
          </p:cNvPr>
          <p:cNvSpPr>
            <a:spLocks noGrp="1"/>
          </p:cNvSpPr>
          <p:nvPr>
            <p:ph type="title"/>
          </p:nvPr>
        </p:nvSpPr>
        <p:spPr>
          <a:xfrm>
            <a:off x="399010" y="295217"/>
            <a:ext cx="4056610" cy="2157677"/>
          </a:xfrm>
          <a:noFill/>
          <a:ln>
            <a:solidFill>
              <a:schemeClr val="bg1"/>
            </a:solidFill>
          </a:ln>
        </p:spPr>
        <p:txBody>
          <a:bodyPr wrap="square">
            <a:normAutofit/>
          </a:bodyPr>
          <a:lstStyle/>
          <a:p>
            <a:r>
              <a:rPr lang="en-US" dirty="0">
                <a:solidFill>
                  <a:schemeClr val="bg1"/>
                </a:solidFill>
              </a:rPr>
              <a:t>PUTTING ALL TOGETHER</a:t>
            </a:r>
          </a:p>
        </p:txBody>
      </p:sp>
      <p:sp>
        <p:nvSpPr>
          <p:cNvPr id="26" name="Content Placeholder 11">
            <a:extLst>
              <a:ext uri="{FF2B5EF4-FFF2-40B4-BE49-F238E27FC236}">
                <a16:creationId xmlns:a16="http://schemas.microsoft.com/office/drawing/2014/main" id="{D25C5F5E-0D6C-4F2F-884C-04FBBCBAD2D3}"/>
              </a:ext>
            </a:extLst>
          </p:cNvPr>
          <p:cNvSpPr>
            <a:spLocks noGrp="1"/>
          </p:cNvSpPr>
          <p:nvPr>
            <p:ph idx="1"/>
          </p:nvPr>
        </p:nvSpPr>
        <p:spPr>
          <a:xfrm>
            <a:off x="643468" y="2638044"/>
            <a:ext cx="3363974" cy="3415622"/>
          </a:xfrm>
        </p:spPr>
        <p:txBody>
          <a:bodyPr>
            <a:normAutofit/>
          </a:bodyPr>
          <a:lstStyle/>
          <a:p>
            <a:r>
              <a:rPr lang="en-US" sz="1600" i="1" dirty="0">
                <a:solidFill>
                  <a:schemeClr val="bg1"/>
                </a:solidFill>
              </a:rPr>
              <a:t>A sample configuration of a networked Sensor + Routing topology.</a:t>
            </a:r>
          </a:p>
          <a:p>
            <a:r>
              <a:rPr lang="en-US" sz="1600" i="1" dirty="0">
                <a:solidFill>
                  <a:schemeClr val="bg1"/>
                </a:solidFill>
              </a:rPr>
              <a:t>Details breakdown for energy consumption of each component across each layer for Transmission and Reception of packet.</a:t>
            </a:r>
          </a:p>
          <a:p>
            <a:endParaRPr lang="en-US" sz="1600" i="1"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08B05205-69E2-4872-B140-C6E5C107124A}"/>
              </a:ext>
            </a:extLst>
          </p:cNvPr>
          <p:cNvPicPr>
            <a:picLocks noChangeAspect="1"/>
          </p:cNvPicPr>
          <p:nvPr/>
        </p:nvPicPr>
        <p:blipFill>
          <a:blip r:embed="rId3"/>
          <a:stretch>
            <a:fillRect/>
          </a:stretch>
        </p:blipFill>
        <p:spPr>
          <a:xfrm>
            <a:off x="6793507" y="295217"/>
            <a:ext cx="4409311" cy="5410199"/>
          </a:xfrm>
          <a:prstGeom prst="rect">
            <a:avLst/>
          </a:prstGeom>
        </p:spPr>
      </p:pic>
      <p:sp>
        <p:nvSpPr>
          <p:cNvPr id="4" name="Date Placeholder 3">
            <a:extLst>
              <a:ext uri="{FF2B5EF4-FFF2-40B4-BE49-F238E27FC236}">
                <a16:creationId xmlns:a16="http://schemas.microsoft.com/office/drawing/2014/main" id="{353F222A-1A0B-43E1-A312-03080985DE2C}"/>
              </a:ext>
            </a:extLst>
          </p:cNvPr>
          <p:cNvSpPr>
            <a:spLocks noGrp="1"/>
          </p:cNvSpPr>
          <p:nvPr>
            <p:ph type="dt" sz="half" idx="10"/>
          </p:nvPr>
        </p:nvSpPr>
        <p:spPr>
          <a:xfrm>
            <a:off x="643467" y="6238816"/>
            <a:ext cx="2753746" cy="323968"/>
          </a:xfrm>
          <a:noFill/>
        </p:spPr>
        <p:txBody>
          <a:bodyPr>
            <a:normAutofit/>
          </a:bodyPr>
          <a:lstStyle/>
          <a:p>
            <a:pPr algn="l">
              <a:spcAft>
                <a:spcPts val="600"/>
              </a:spcAft>
            </a:pPr>
            <a:r>
              <a:rPr lang="en-US">
                <a:solidFill>
                  <a:schemeClr val="bg1">
                    <a:alpha val="70000"/>
                  </a:schemeClr>
                </a:solidFill>
              </a:rPr>
              <a:t>23/3/2021</a:t>
            </a:r>
          </a:p>
        </p:txBody>
      </p:sp>
      <p:sp>
        <p:nvSpPr>
          <p:cNvPr id="5" name="Footer Placeholder 4">
            <a:extLst>
              <a:ext uri="{FF2B5EF4-FFF2-40B4-BE49-F238E27FC236}">
                <a16:creationId xmlns:a16="http://schemas.microsoft.com/office/drawing/2014/main" id="{A82C6875-0195-4CED-AA58-8DF74164EB31}"/>
              </a:ext>
            </a:extLst>
          </p:cNvPr>
          <p:cNvSpPr>
            <a:spLocks noGrp="1"/>
          </p:cNvSpPr>
          <p:nvPr>
            <p:ph type="ftr" sz="quarter" idx="11"/>
          </p:nvPr>
        </p:nvSpPr>
        <p:spPr>
          <a:xfrm>
            <a:off x="5779007" y="6236208"/>
            <a:ext cx="4776478" cy="320040"/>
          </a:xfrm>
        </p:spPr>
        <p:txBody>
          <a:bodyPr>
            <a:normAutofit/>
          </a:bodyPr>
          <a:lstStyle/>
          <a:p>
            <a:pPr algn="r">
              <a:lnSpc>
                <a:spcPct val="90000"/>
              </a:lnSpc>
              <a:spcAft>
                <a:spcPts val="600"/>
              </a:spcAft>
            </a:pPr>
            <a:r>
              <a:rPr lang="en-US" sz="800" b="1" dirty="0"/>
              <a:t>System Architecture Directions for Networked </a:t>
            </a:r>
            <a:r>
              <a:rPr lang="en-US" sz="800" b="1" dirty="0" err="1"/>
              <a:t>Sensors</a:t>
            </a:r>
            <a:r>
              <a:rPr lang="en-US" sz="800" dirty="0" err="1"/>
              <a:t>~</a:t>
            </a:r>
            <a:r>
              <a:rPr lang="en-US" sz="800" i="1" dirty="0" err="1"/>
              <a:t>Jason</a:t>
            </a:r>
            <a:r>
              <a:rPr lang="en-US" sz="800" i="1" dirty="0"/>
              <a:t> Hill, Robert </a:t>
            </a:r>
            <a:r>
              <a:rPr lang="en-US" sz="800" i="1" dirty="0" err="1"/>
              <a:t>Szewczyk</a:t>
            </a:r>
            <a:r>
              <a:rPr lang="en-US" sz="800" i="1" dirty="0"/>
              <a:t>, Alec Woo, Seth </a:t>
            </a:r>
            <a:r>
              <a:rPr lang="en-US" sz="800" i="1" dirty="0" err="1"/>
              <a:t>Hollar</a:t>
            </a:r>
            <a:r>
              <a:rPr lang="en-US" sz="800" i="1" dirty="0"/>
              <a:t>, David Culler, Kristofer </a:t>
            </a:r>
            <a:r>
              <a:rPr lang="en-US" sz="800" i="1" dirty="0" err="1"/>
              <a:t>Pister</a:t>
            </a:r>
            <a:r>
              <a:rPr lang="en-US" sz="800" i="1" dirty="0"/>
              <a:t>[{</a:t>
            </a:r>
            <a:r>
              <a:rPr lang="en-US" sz="800" i="1" dirty="0" err="1"/>
              <a:t>jhill</a:t>
            </a:r>
            <a:r>
              <a:rPr lang="en-US" sz="800" i="1" dirty="0"/>
              <a:t>, </a:t>
            </a:r>
            <a:r>
              <a:rPr lang="en-US" sz="800" i="1" dirty="0" err="1"/>
              <a:t>szewczyk</a:t>
            </a:r>
            <a:r>
              <a:rPr lang="en-US" sz="800" i="1" dirty="0"/>
              <a:t>, </a:t>
            </a:r>
            <a:r>
              <a:rPr lang="en-US" sz="800" i="1" dirty="0" err="1"/>
              <a:t>awoo</a:t>
            </a:r>
            <a:r>
              <a:rPr lang="en-US" sz="800" i="1" dirty="0"/>
              <a:t>, culler}@cs.berkeley.edu,{shollar, </a:t>
            </a:r>
            <a:r>
              <a:rPr lang="en-US" sz="800" i="1" dirty="0" err="1"/>
              <a:t>pister</a:t>
            </a:r>
            <a:r>
              <a:rPr lang="en-US" sz="800" i="1" dirty="0"/>
              <a:t>}@eecs.berkeley.edu].</a:t>
            </a:r>
          </a:p>
        </p:txBody>
      </p:sp>
      <p:sp>
        <p:nvSpPr>
          <p:cNvPr id="6" name="Slide Number Placeholder 5">
            <a:extLst>
              <a:ext uri="{FF2B5EF4-FFF2-40B4-BE49-F238E27FC236}">
                <a16:creationId xmlns:a16="http://schemas.microsoft.com/office/drawing/2014/main" id="{12352E19-D4A4-4F14-9B2B-AF939ED38870}"/>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4B7E4EF-A1BD-40F4-AB7B-04F084DD991D}" type="slidenum">
              <a:rPr lang="en-US" smtClean="0"/>
              <a:pPr>
                <a:lnSpc>
                  <a:spcPct val="90000"/>
                </a:lnSpc>
                <a:spcAft>
                  <a:spcPts val="600"/>
                </a:spcAft>
              </a:pPr>
              <a:t>24</a:t>
            </a:fld>
            <a:endParaRPr lang="en-US"/>
          </a:p>
        </p:txBody>
      </p:sp>
      <p:pic>
        <p:nvPicPr>
          <p:cNvPr id="10" name="Picture 9" descr="Table&#10;&#10;Description automatically generated">
            <a:extLst>
              <a:ext uri="{FF2B5EF4-FFF2-40B4-BE49-F238E27FC236}">
                <a16:creationId xmlns:a16="http://schemas.microsoft.com/office/drawing/2014/main" id="{781B4FFA-BDEC-46ED-B1F4-6E76461859E1}"/>
              </a:ext>
            </a:extLst>
          </p:cNvPr>
          <p:cNvPicPr>
            <a:picLocks noChangeAspect="1"/>
          </p:cNvPicPr>
          <p:nvPr/>
        </p:nvPicPr>
        <p:blipFill>
          <a:blip r:embed="rId4"/>
          <a:stretch>
            <a:fillRect/>
          </a:stretch>
        </p:blipFill>
        <p:spPr>
          <a:xfrm>
            <a:off x="4226028" y="2659619"/>
            <a:ext cx="2620791" cy="3622089"/>
          </a:xfrm>
          <a:prstGeom prst="rect">
            <a:avLst/>
          </a:prstGeom>
        </p:spPr>
      </p:pic>
    </p:spTree>
    <p:extLst>
      <p:ext uri="{BB962C8B-B14F-4D97-AF65-F5344CB8AC3E}">
        <p14:creationId xmlns:p14="http://schemas.microsoft.com/office/powerpoint/2010/main" val="1471989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EFF92D-4D19-406F-BB00-2684680BE35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EVALUATION</a:t>
            </a:r>
          </a:p>
        </p:txBody>
      </p:sp>
      <p:pic>
        <p:nvPicPr>
          <p:cNvPr id="11" name="Picture 10" descr="Table&#10;&#10;Description automatically generated">
            <a:extLst>
              <a:ext uri="{FF2B5EF4-FFF2-40B4-BE49-F238E27FC236}">
                <a16:creationId xmlns:a16="http://schemas.microsoft.com/office/drawing/2014/main" id="{F3AE8819-1785-41D6-8556-3C592636563F}"/>
              </a:ext>
            </a:extLst>
          </p:cNvPr>
          <p:cNvPicPr>
            <a:picLocks noChangeAspect="1"/>
          </p:cNvPicPr>
          <p:nvPr/>
        </p:nvPicPr>
        <p:blipFill>
          <a:blip r:embed="rId3"/>
          <a:stretch>
            <a:fillRect/>
          </a:stretch>
        </p:blipFill>
        <p:spPr>
          <a:xfrm>
            <a:off x="2273520" y="483987"/>
            <a:ext cx="2863883" cy="3301307"/>
          </a:xfrm>
          <a:prstGeom prst="rect">
            <a:avLst/>
          </a:prstGeom>
        </p:spPr>
      </p:pic>
      <p:pic>
        <p:nvPicPr>
          <p:cNvPr id="9" name="Content Placeholder 8" descr="Table&#10;&#10;Description automatically generated">
            <a:extLst>
              <a:ext uri="{FF2B5EF4-FFF2-40B4-BE49-F238E27FC236}">
                <a16:creationId xmlns:a16="http://schemas.microsoft.com/office/drawing/2014/main" id="{81FDDB28-F8FA-49B7-BC24-954EFDCA1E63}"/>
              </a:ext>
            </a:extLst>
          </p:cNvPr>
          <p:cNvPicPr>
            <a:picLocks noGrp="1" noChangeAspect="1"/>
          </p:cNvPicPr>
          <p:nvPr>
            <p:ph idx="1"/>
          </p:nvPr>
        </p:nvPicPr>
        <p:blipFill>
          <a:blip r:embed="rId4"/>
          <a:stretch>
            <a:fillRect/>
          </a:stretch>
        </p:blipFill>
        <p:spPr>
          <a:xfrm>
            <a:off x="6338316" y="997556"/>
            <a:ext cx="4297680" cy="2481910"/>
          </a:xfrm>
          <a:prstGeom prst="rect">
            <a:avLst/>
          </a:prstGeom>
        </p:spPr>
      </p:pic>
      <p:sp>
        <p:nvSpPr>
          <p:cNvPr id="7" name="Footer Placeholder 6">
            <a:extLst>
              <a:ext uri="{FF2B5EF4-FFF2-40B4-BE49-F238E27FC236}">
                <a16:creationId xmlns:a16="http://schemas.microsoft.com/office/drawing/2014/main" id="{63BDFA3C-6029-44AF-AE74-03950642755E}"/>
              </a:ext>
            </a:extLst>
          </p:cNvPr>
          <p:cNvSpPr>
            <a:spLocks noGrp="1"/>
          </p:cNvSpPr>
          <p:nvPr>
            <p:ph type="ftr" sz="quarter" idx="11"/>
          </p:nvPr>
        </p:nvSpPr>
        <p:spPr>
          <a:xfrm>
            <a:off x="1600200" y="6236208"/>
            <a:ext cx="5901189" cy="320040"/>
          </a:xfrm>
        </p:spPr>
        <p:txBody>
          <a:bodyPr vert="horz" lIns="91440" tIns="45720" rIns="91440" bIns="45720" rtlCol="0" anchor="ctr">
            <a:normAutofit/>
          </a:bodyPr>
          <a:lstStyle/>
          <a:p>
            <a:pPr>
              <a:lnSpc>
                <a:spcPct val="90000"/>
              </a:lnSpc>
              <a:spcAft>
                <a:spcPts val="600"/>
              </a:spcAft>
            </a:pPr>
            <a:r>
              <a:rPr lang="en-US" sz="800" b="1" kern="1200" dirty="0">
                <a:solidFill>
                  <a:schemeClr val="tx1">
                    <a:alpha val="70000"/>
                  </a:schemeClr>
                </a:solidFill>
                <a:latin typeface="+mn-lt"/>
                <a:ea typeface="+mn-ea"/>
                <a:cs typeface="+mn-cs"/>
              </a:rPr>
              <a:t>System Architecture Directions for Networked Sensors</a:t>
            </a:r>
            <a:r>
              <a:rPr lang="en-US" sz="800" kern="1200" dirty="0">
                <a:solidFill>
                  <a:schemeClr val="tx1">
                    <a:alpha val="70000"/>
                  </a:schemeClr>
                </a:solidFill>
                <a:latin typeface="+mn-lt"/>
                <a:ea typeface="+mn-ea"/>
                <a:cs typeface="+mn-cs"/>
              </a:rPr>
              <a:t>~</a:t>
            </a:r>
            <a:r>
              <a:rPr lang="en-US" sz="800" i="1" kern="1200" dirty="0">
                <a:solidFill>
                  <a:schemeClr val="tx1">
                    <a:alpha val="70000"/>
                  </a:schemeClr>
                </a:solidFill>
                <a:latin typeface="+mn-lt"/>
                <a:ea typeface="+mn-ea"/>
                <a:cs typeface="+mn-cs"/>
              </a:rPr>
              <a:t>Jason Hill, Robert Szewczyk, Alec Woo, Seth Hollar, David Culler, Kristofer Pister[{jhill, szewczyk, awoo, culler}@cs.berkeley.edu,{shollar, pister}@eecs.berkeley.edu].</a:t>
            </a:r>
          </a:p>
        </p:txBody>
      </p:sp>
      <p:sp>
        <p:nvSpPr>
          <p:cNvPr id="4" name="Date Placeholder 3">
            <a:extLst>
              <a:ext uri="{FF2B5EF4-FFF2-40B4-BE49-F238E27FC236}">
                <a16:creationId xmlns:a16="http://schemas.microsoft.com/office/drawing/2014/main" id="{D556503A-E00A-4353-9B7C-A8643833B217}"/>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kern="1200" dirty="0">
                <a:solidFill>
                  <a:schemeClr val="tx1">
                    <a:alpha val="70000"/>
                  </a:schemeClr>
                </a:solidFill>
                <a:latin typeface="+mn-lt"/>
                <a:ea typeface="+mn-ea"/>
                <a:cs typeface="+mn-cs"/>
              </a:rPr>
              <a:t>23/3/2021</a:t>
            </a:r>
          </a:p>
        </p:txBody>
      </p:sp>
      <p:sp>
        <p:nvSpPr>
          <p:cNvPr id="6" name="Slide Number Placeholder 5">
            <a:extLst>
              <a:ext uri="{FF2B5EF4-FFF2-40B4-BE49-F238E27FC236}">
                <a16:creationId xmlns:a16="http://schemas.microsoft.com/office/drawing/2014/main" id="{4968E93E-785F-4EEA-B753-BF83CA8C0F86}"/>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r>
              <a:rPr lang="en-US" kern="1200" spc="0" baseline="0" dirty="0">
                <a:solidFill>
                  <a:srgbClr val="FFFFFF"/>
                </a:solidFill>
                <a:latin typeface="+mn-lt"/>
                <a:ea typeface="+mn-ea"/>
                <a:cs typeface="+mn-cs"/>
              </a:rPr>
              <a:t>25</a:t>
            </a:r>
          </a:p>
        </p:txBody>
      </p:sp>
    </p:spTree>
    <p:extLst>
      <p:ext uri="{BB962C8B-B14F-4D97-AF65-F5344CB8AC3E}">
        <p14:creationId xmlns:p14="http://schemas.microsoft.com/office/powerpoint/2010/main" val="2481951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7055A-C64A-4066-B9DB-8A26F0EEA6C7}"/>
              </a:ext>
            </a:extLst>
          </p:cNvPr>
          <p:cNvSpPr>
            <a:spLocks noGrp="1"/>
          </p:cNvSpPr>
          <p:nvPr>
            <p:ph type="title"/>
          </p:nvPr>
        </p:nvSpPr>
        <p:spPr>
          <a:xfrm>
            <a:off x="2231136" y="950976"/>
            <a:ext cx="7729728" cy="1188720"/>
          </a:xfrm>
          <a:ln>
            <a:solidFill>
              <a:srgbClr val="404040"/>
            </a:solidFill>
          </a:ln>
        </p:spPr>
        <p:txBody>
          <a:bodyPr vert="horz" lIns="182880" tIns="182880" rIns="182880" bIns="182880" rtlCol="0" anchor="ctr">
            <a:normAutofit/>
          </a:bodyPr>
          <a:lstStyle/>
          <a:p>
            <a:r>
              <a:rPr lang="en-US" dirty="0"/>
              <a:t>RELATED WORK/OS</a:t>
            </a:r>
          </a:p>
        </p:txBody>
      </p:sp>
      <p:pic>
        <p:nvPicPr>
          <p:cNvPr id="7" name="Content Placeholder 6" descr="Graphical user interface, table&#10;&#10;Description automatically generated">
            <a:extLst>
              <a:ext uri="{FF2B5EF4-FFF2-40B4-BE49-F238E27FC236}">
                <a16:creationId xmlns:a16="http://schemas.microsoft.com/office/drawing/2014/main" id="{C48D26DE-E90A-4985-9879-BCF1B44E7248}"/>
              </a:ext>
            </a:extLst>
          </p:cNvPr>
          <p:cNvPicPr>
            <a:picLocks noGrp="1" noChangeAspect="1"/>
          </p:cNvPicPr>
          <p:nvPr>
            <p:ph idx="1"/>
          </p:nvPr>
        </p:nvPicPr>
        <p:blipFill>
          <a:blip r:embed="rId3"/>
          <a:stretch>
            <a:fillRect/>
          </a:stretch>
        </p:blipFill>
        <p:spPr>
          <a:xfrm>
            <a:off x="1444752" y="2690509"/>
            <a:ext cx="9314170" cy="2514825"/>
          </a:xfrm>
          <a:prstGeom prst="rect">
            <a:avLst/>
          </a:prstGeom>
        </p:spPr>
      </p:pic>
      <p:sp>
        <p:nvSpPr>
          <p:cNvPr id="4" name="Date Placeholder 3">
            <a:extLst>
              <a:ext uri="{FF2B5EF4-FFF2-40B4-BE49-F238E27FC236}">
                <a16:creationId xmlns:a16="http://schemas.microsoft.com/office/drawing/2014/main" id="{63E1064D-73ED-4845-B989-C316C11C8244}"/>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t>23/3/2021</a:t>
            </a:r>
          </a:p>
        </p:txBody>
      </p:sp>
      <p:sp>
        <p:nvSpPr>
          <p:cNvPr id="5" name="Slide Number Placeholder 4">
            <a:extLst>
              <a:ext uri="{FF2B5EF4-FFF2-40B4-BE49-F238E27FC236}">
                <a16:creationId xmlns:a16="http://schemas.microsoft.com/office/drawing/2014/main" id="{4D8EC25C-7703-47FB-839E-1D8AA3F63516}"/>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34B7E4EF-A1BD-40F4-AB7B-04F084DD991D}" type="slidenum">
              <a:rPr lang="en-US" sz="900" smtClean="0"/>
              <a:pPr>
                <a:lnSpc>
                  <a:spcPct val="90000"/>
                </a:lnSpc>
                <a:spcAft>
                  <a:spcPts val="600"/>
                </a:spcAft>
              </a:pPr>
              <a:t>26</a:t>
            </a:fld>
            <a:endParaRPr lang="en-US" sz="900" dirty="0"/>
          </a:p>
        </p:txBody>
      </p:sp>
      <p:sp>
        <p:nvSpPr>
          <p:cNvPr id="8" name="Footer Placeholder 7">
            <a:extLst>
              <a:ext uri="{FF2B5EF4-FFF2-40B4-BE49-F238E27FC236}">
                <a16:creationId xmlns:a16="http://schemas.microsoft.com/office/drawing/2014/main" id="{579424CB-D2F6-4A8A-A50B-1BD1C2C6E781}"/>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091356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4A1F-5150-4167-9D60-DDCFE6B8AC80}"/>
              </a:ext>
            </a:extLst>
          </p:cNvPr>
          <p:cNvSpPr>
            <a:spLocks noGrp="1"/>
          </p:cNvSpPr>
          <p:nvPr>
            <p:ph type="title"/>
          </p:nvPr>
        </p:nvSpPr>
        <p:spPr/>
        <p:txBody>
          <a:bodyPr/>
          <a:lstStyle/>
          <a:p>
            <a:r>
              <a:rPr lang="en-US" dirty="0"/>
              <a:t>ARCHITECTURAL IMPLICATIONS</a:t>
            </a:r>
          </a:p>
        </p:txBody>
      </p:sp>
      <p:sp>
        <p:nvSpPr>
          <p:cNvPr id="3" name="Content Placeholder 2">
            <a:extLst>
              <a:ext uri="{FF2B5EF4-FFF2-40B4-BE49-F238E27FC236}">
                <a16:creationId xmlns:a16="http://schemas.microsoft.com/office/drawing/2014/main" id="{0122C224-D983-4BAC-A34D-168B884D5A3B}"/>
              </a:ext>
            </a:extLst>
          </p:cNvPr>
          <p:cNvSpPr>
            <a:spLocks noGrp="1"/>
          </p:cNvSpPr>
          <p:nvPr>
            <p:ph idx="1"/>
          </p:nvPr>
        </p:nvSpPr>
        <p:spPr/>
        <p:txBody>
          <a:bodyPr>
            <a:normAutofit/>
          </a:bodyPr>
          <a:lstStyle/>
          <a:p>
            <a:r>
              <a:rPr lang="en-US" sz="1600" dirty="0">
                <a:solidFill>
                  <a:schemeClr val="bg1"/>
                </a:solidFill>
              </a:rPr>
              <a:t>The utilization of a microcontroller per device(networked sensor device) is an architectural option(not a requirement)</a:t>
            </a:r>
            <a:endParaRPr lang="el-GR" sz="1600" dirty="0">
              <a:solidFill>
                <a:schemeClr val="bg1"/>
              </a:solidFill>
            </a:endParaRPr>
          </a:p>
          <a:p>
            <a:r>
              <a:rPr lang="en-US" sz="1600" dirty="0">
                <a:solidFill>
                  <a:schemeClr val="bg1"/>
                </a:solidFill>
              </a:rPr>
              <a:t>The interconnection of such systems will need to support an event-based communication model.</a:t>
            </a:r>
          </a:p>
          <a:p>
            <a:r>
              <a:rPr lang="en-US" sz="1600" dirty="0">
                <a:solidFill>
                  <a:schemeClr val="bg1"/>
                </a:solidFill>
              </a:rPr>
              <a:t>Tradeoffs arise between power consumption and communication, flexibility and functionality</a:t>
            </a:r>
          </a:p>
          <a:p>
            <a:pPr algn="l"/>
            <a:r>
              <a:rPr lang="en-US" sz="1600" b="0" i="0" u="none" strike="noStrike" baseline="0" dirty="0">
                <a:solidFill>
                  <a:schemeClr val="bg1"/>
                </a:solidFill>
                <a:latin typeface="CMR9"/>
              </a:rPr>
              <a:t>the </a:t>
            </a:r>
            <a:r>
              <a:rPr lang="en-US" sz="1600" b="0" i="0" u="none" strike="noStrike" baseline="0" dirty="0">
                <a:solidFill>
                  <a:schemeClr val="bg1"/>
                </a:solidFill>
                <a:latin typeface="CMBX9"/>
              </a:rPr>
              <a:t>Radio Byte </a:t>
            </a:r>
            <a:r>
              <a:rPr lang="en-US" sz="1600" b="0" i="0" u="none" strike="noStrike" baseline="0" dirty="0">
                <a:solidFill>
                  <a:schemeClr val="bg1"/>
                </a:solidFill>
                <a:latin typeface="CMR9"/>
              </a:rPr>
              <a:t>component needs to become a hardware abstraction rather than synthetic hardware</a:t>
            </a:r>
            <a:r>
              <a:rPr lang="el-GR" sz="1100" b="0" i="0" u="none" strike="noStrike" baseline="0" dirty="0">
                <a:solidFill>
                  <a:schemeClr val="bg1"/>
                </a:solidFill>
                <a:latin typeface="CMR9"/>
              </a:rPr>
              <a:t>(</a:t>
            </a:r>
            <a:r>
              <a:rPr lang="en-US" sz="1100" b="0" i="0" u="none" strike="noStrike" baseline="0" dirty="0">
                <a:solidFill>
                  <a:schemeClr val="bg1"/>
                </a:solidFill>
                <a:latin typeface="CMR9"/>
              </a:rPr>
              <a:t>this will enable bit level processing).</a:t>
            </a:r>
            <a:endParaRPr lang="en-US" sz="1600" dirty="0">
              <a:solidFill>
                <a:schemeClr val="bg1"/>
              </a:solidFill>
            </a:endParaRPr>
          </a:p>
          <a:p>
            <a:endParaRPr lang="en-US" sz="1600" dirty="0">
              <a:solidFill>
                <a:schemeClr val="bg1"/>
              </a:solidFill>
            </a:endParaRPr>
          </a:p>
        </p:txBody>
      </p:sp>
      <p:sp>
        <p:nvSpPr>
          <p:cNvPr id="4" name="Date Placeholder 3">
            <a:extLst>
              <a:ext uri="{FF2B5EF4-FFF2-40B4-BE49-F238E27FC236}">
                <a16:creationId xmlns:a16="http://schemas.microsoft.com/office/drawing/2014/main" id="{72B77A4D-01B7-406B-98EF-FEFBA74C28CC}"/>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EB3CE38A-9F2A-42C6-B8EB-A96806E99B90}"/>
              </a:ext>
            </a:extLst>
          </p:cNvPr>
          <p:cNvSpPr>
            <a:spLocks noGrp="1"/>
          </p:cNvSpPr>
          <p:nvPr>
            <p:ph type="sldNum" sz="quarter" idx="12"/>
          </p:nvPr>
        </p:nvSpPr>
        <p:spPr/>
        <p:txBody>
          <a:bodyPr/>
          <a:lstStyle/>
          <a:p>
            <a:fld id="{34B7E4EF-A1BD-40F4-AB7B-04F084DD991D}" type="slidenum">
              <a:rPr lang="en-US" smtClean="0"/>
              <a:pPr/>
              <a:t>27</a:t>
            </a:fld>
            <a:endParaRPr lang="en-US" dirty="0"/>
          </a:p>
        </p:txBody>
      </p:sp>
      <p:sp>
        <p:nvSpPr>
          <p:cNvPr id="7" name="Footer Placeholder 6">
            <a:extLst>
              <a:ext uri="{FF2B5EF4-FFF2-40B4-BE49-F238E27FC236}">
                <a16:creationId xmlns:a16="http://schemas.microsoft.com/office/drawing/2014/main" id="{6AB04218-F1D0-454F-B010-1C98B1EA2611}"/>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1745941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511B2-8146-498C-BC92-01C83CC40A90}"/>
              </a:ext>
            </a:extLst>
          </p:cNvPr>
          <p:cNvSpPr>
            <a:spLocks noGrp="1"/>
          </p:cNvSpPr>
          <p:nvPr>
            <p:ph idx="1"/>
          </p:nvPr>
        </p:nvSpPr>
        <p:spPr>
          <a:xfrm>
            <a:off x="2423642" y="1555202"/>
            <a:ext cx="7729728" cy="3101983"/>
          </a:xfrm>
        </p:spPr>
        <p:txBody>
          <a:bodyPr/>
          <a:lstStyle/>
          <a:p>
            <a:pPr marL="0" indent="0" algn="l">
              <a:buNone/>
            </a:pPr>
            <a:r>
              <a:rPr lang="en-US" sz="1800" b="0" i="1" u="none" strike="noStrike" baseline="0" dirty="0">
                <a:solidFill>
                  <a:schemeClr val="bg1"/>
                </a:solidFill>
                <a:latin typeface="CMR9"/>
              </a:rPr>
              <a:t>“It is clear that there is a strong tie between</a:t>
            </a:r>
          </a:p>
          <a:p>
            <a:pPr marL="0" indent="0" algn="l">
              <a:buNone/>
            </a:pPr>
            <a:r>
              <a:rPr lang="en-US" sz="1800" b="0" i="1" u="none" strike="noStrike" baseline="0" dirty="0">
                <a:solidFill>
                  <a:schemeClr val="bg1"/>
                </a:solidFill>
                <a:latin typeface="CMR9"/>
              </a:rPr>
              <a:t>the software execution model and the hardware architecture</a:t>
            </a:r>
          </a:p>
          <a:p>
            <a:pPr marL="0" indent="0" algn="l">
              <a:buNone/>
            </a:pPr>
            <a:r>
              <a:rPr lang="en-US" sz="1800" b="0" i="1" u="none" strike="noStrike" baseline="0" dirty="0">
                <a:solidFill>
                  <a:schemeClr val="bg1"/>
                </a:solidFill>
                <a:latin typeface="CMR9"/>
              </a:rPr>
              <a:t>that supports it. Just as SPEC benchmarks attempted to</a:t>
            </a:r>
          </a:p>
          <a:p>
            <a:pPr marL="0" indent="0" algn="l">
              <a:buNone/>
            </a:pPr>
            <a:r>
              <a:rPr lang="en-US" sz="1800" b="0" i="1" u="none" strike="noStrike" baseline="0" dirty="0">
                <a:solidFill>
                  <a:schemeClr val="bg1"/>
                </a:solidFill>
                <a:latin typeface="CMR9"/>
              </a:rPr>
              <a:t>evaluate the impact of architectural changes on the entire</a:t>
            </a:r>
          </a:p>
          <a:p>
            <a:pPr marL="0" indent="0" algn="l">
              <a:buNone/>
            </a:pPr>
            <a:r>
              <a:rPr lang="en-US" sz="1800" b="0" i="1" u="none" strike="noStrike" baseline="0" dirty="0">
                <a:solidFill>
                  <a:schemeClr val="bg1"/>
                </a:solidFill>
                <a:latin typeface="CMR9"/>
              </a:rPr>
              <a:t>system in the workstation regime, we have attempted to begin</a:t>
            </a:r>
          </a:p>
          <a:p>
            <a:pPr marL="0" indent="0" algn="l">
              <a:buNone/>
            </a:pPr>
            <a:r>
              <a:rPr lang="en-US" sz="1800" b="0" i="1" u="none" strike="noStrike" baseline="0" dirty="0">
                <a:solidFill>
                  <a:schemeClr val="bg1"/>
                </a:solidFill>
                <a:latin typeface="CMR9"/>
              </a:rPr>
              <a:t>the systematic analysis architectural alternatives in the</a:t>
            </a:r>
          </a:p>
          <a:p>
            <a:pPr marL="0" indent="0" algn="l">
              <a:buNone/>
            </a:pPr>
            <a:r>
              <a:rPr lang="en-US" sz="1800" b="0" i="1" u="none" strike="noStrike" baseline="0" dirty="0">
                <a:solidFill>
                  <a:schemeClr val="bg1"/>
                </a:solidFill>
                <a:latin typeface="CMR9"/>
              </a:rPr>
              <a:t>network sensor regime.”</a:t>
            </a:r>
            <a:endParaRPr lang="en-US" i="1" dirty="0">
              <a:solidFill>
                <a:schemeClr val="bg1"/>
              </a:solidFill>
            </a:endParaRPr>
          </a:p>
        </p:txBody>
      </p:sp>
      <p:sp>
        <p:nvSpPr>
          <p:cNvPr id="4" name="Date Placeholder 3">
            <a:extLst>
              <a:ext uri="{FF2B5EF4-FFF2-40B4-BE49-F238E27FC236}">
                <a16:creationId xmlns:a16="http://schemas.microsoft.com/office/drawing/2014/main" id="{E4529E60-0CAD-4C6E-B308-B92631745F7F}"/>
              </a:ext>
            </a:extLst>
          </p:cNvPr>
          <p:cNvSpPr>
            <a:spLocks noGrp="1"/>
          </p:cNvSpPr>
          <p:nvPr>
            <p:ph type="dt" sz="half" idx="10"/>
          </p:nvPr>
        </p:nvSpPr>
        <p:spPr/>
        <p:txBody>
          <a:bodyPr/>
          <a:lstStyle/>
          <a:p>
            <a:r>
              <a:rPr lang="en-US"/>
              <a:t>23/3/2021</a:t>
            </a:r>
          </a:p>
        </p:txBody>
      </p:sp>
      <p:sp>
        <p:nvSpPr>
          <p:cNvPr id="5" name="Slide Number Placeholder 4">
            <a:extLst>
              <a:ext uri="{FF2B5EF4-FFF2-40B4-BE49-F238E27FC236}">
                <a16:creationId xmlns:a16="http://schemas.microsoft.com/office/drawing/2014/main" id="{5FE4F3EC-BBCD-43DA-8770-9FB2DB99CB20}"/>
              </a:ext>
            </a:extLst>
          </p:cNvPr>
          <p:cNvSpPr>
            <a:spLocks noGrp="1"/>
          </p:cNvSpPr>
          <p:nvPr>
            <p:ph type="sldNum" sz="quarter" idx="12"/>
          </p:nvPr>
        </p:nvSpPr>
        <p:spPr/>
        <p:txBody>
          <a:bodyPr/>
          <a:lstStyle/>
          <a:p>
            <a:fld id="{34B7E4EF-A1BD-40F4-AB7B-04F084DD991D}" type="slidenum">
              <a:rPr lang="en-US" smtClean="0"/>
              <a:pPr/>
              <a:t>28</a:t>
            </a:fld>
            <a:endParaRPr lang="en-US" dirty="0"/>
          </a:p>
        </p:txBody>
      </p:sp>
      <p:sp>
        <p:nvSpPr>
          <p:cNvPr id="6" name="Footer Placeholder 5">
            <a:extLst>
              <a:ext uri="{FF2B5EF4-FFF2-40B4-BE49-F238E27FC236}">
                <a16:creationId xmlns:a16="http://schemas.microsoft.com/office/drawing/2014/main" id="{50F72887-CAA0-446E-8D93-2DFC6CE2BA3D}"/>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89717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xt&#10;&#10;Description automatically generated">
            <a:extLst>
              <a:ext uri="{FF2B5EF4-FFF2-40B4-BE49-F238E27FC236}">
                <a16:creationId xmlns:a16="http://schemas.microsoft.com/office/drawing/2014/main" id="{C3EC5263-2140-4629-AA5A-CB013D88D95B}"/>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BBC2014A-8453-4570-BB2C-5BD429F5A2D1}"/>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solidFill>
                  <a:srgbClr val="FFFFFF"/>
                </a:solidFill>
              </a:rPr>
              <a:t>23/3/2021</a:t>
            </a:r>
          </a:p>
        </p:txBody>
      </p:sp>
      <p:sp>
        <p:nvSpPr>
          <p:cNvPr id="9" name="TextBox 8">
            <a:extLst>
              <a:ext uri="{FF2B5EF4-FFF2-40B4-BE49-F238E27FC236}">
                <a16:creationId xmlns:a16="http://schemas.microsoft.com/office/drawing/2014/main" id="{60C275D8-509C-4C5F-B367-319C4AFE8096}"/>
              </a:ext>
            </a:extLst>
          </p:cNvPr>
          <p:cNvSpPr txBox="1"/>
          <p:nvPr/>
        </p:nvSpPr>
        <p:spPr>
          <a:xfrm>
            <a:off x="3879448" y="4909517"/>
            <a:ext cx="4433104"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l-GR" sz="3600">
                <a:solidFill>
                  <a:schemeClr val="bg1"/>
                </a:solidFill>
              </a:rPr>
              <a:t>Ερωτήσεις;</a:t>
            </a:r>
            <a:endParaRPr lang="en-US"/>
          </a:p>
        </p:txBody>
      </p:sp>
      <p:sp>
        <p:nvSpPr>
          <p:cNvPr id="11" name="TextBox 10">
            <a:extLst>
              <a:ext uri="{FF2B5EF4-FFF2-40B4-BE49-F238E27FC236}">
                <a16:creationId xmlns:a16="http://schemas.microsoft.com/office/drawing/2014/main" id="{859FC752-1111-4CED-9342-418FF3646830}"/>
              </a:ext>
            </a:extLst>
          </p:cNvPr>
          <p:cNvSpPr txBox="1"/>
          <p:nvPr/>
        </p:nvSpPr>
        <p:spPr>
          <a:xfrm>
            <a:off x="7592992" y="5555848"/>
            <a:ext cx="184731" cy="369332"/>
          </a:xfrm>
          <a:prstGeom prst="rect">
            <a:avLst/>
          </a:prstGeom>
          <a:noFill/>
        </p:spPr>
        <p:txBody>
          <a:bodyPr wrap="none" rtlCol="0">
            <a:spAutoFit/>
          </a:bodyPr>
          <a:lstStyle/>
          <a:p>
            <a:endParaRPr lang="en-US"/>
          </a:p>
        </p:txBody>
      </p:sp>
      <p:sp>
        <p:nvSpPr>
          <p:cNvPr id="3" name="Footer Placeholder 2">
            <a:extLst>
              <a:ext uri="{FF2B5EF4-FFF2-40B4-BE49-F238E27FC236}">
                <a16:creationId xmlns:a16="http://schemas.microsoft.com/office/drawing/2014/main" id="{49E7C880-6A7B-4CD1-8CBA-33BA923CAA27}"/>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8797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719B-C065-4206-A020-B9A3FAB1999B}"/>
              </a:ext>
            </a:extLst>
          </p:cNvPr>
          <p:cNvSpPr>
            <a:spLocks noGrp="1"/>
          </p:cNvSpPr>
          <p:nvPr>
            <p:ph type="title"/>
          </p:nvPr>
        </p:nvSpPr>
        <p:spPr>
          <a:xfrm>
            <a:off x="2429081" y="452194"/>
            <a:ext cx="3514387" cy="2947495"/>
          </a:xfrm>
        </p:spPr>
        <p:txBody>
          <a:bodyPr>
            <a:noAutofit/>
          </a:bodyPr>
          <a:lstStyle/>
          <a:p>
            <a:br>
              <a:rPr lang="en-US" sz="1000" i="0">
                <a:solidFill>
                  <a:schemeClr val="tx2">
                    <a:lumMod val="75000"/>
                  </a:schemeClr>
                </a:solidFill>
                <a:effectLst/>
                <a:ea typeface="Verdana" panose="020B0604030504040204" pitchFamily="34" charset="0"/>
                <a:hlinkClick r:id="rId3">
                  <a:extLst>
                    <a:ext uri="{A12FA001-AC4F-418D-AE19-62706E023703}">
                      <ahyp:hlinkClr xmlns:ahyp="http://schemas.microsoft.com/office/drawing/2018/hyperlinkcolor" val="tx"/>
                    </a:ext>
                  </a:extLst>
                </a:hlinkClick>
              </a:rPr>
            </a:br>
            <a:r>
              <a:rPr lang="en-US" sz="1000" b="1" i="1" u="sng">
                <a:solidFill>
                  <a:schemeClr val="tx2">
                    <a:lumMod val="75000"/>
                  </a:schemeClr>
                </a:solidFill>
                <a:effectLst/>
                <a:ea typeface="Verdana" panose="020B0604030504040204" pitchFamily="34" charset="0"/>
                <a:hlinkClick r:id="rId3">
                  <a:extLst>
                    <a:ext uri="{A12FA001-AC4F-418D-AE19-62706E023703}">
                      <ahyp:hlinkClr xmlns:ahyp="http://schemas.microsoft.com/office/drawing/2018/hyperlinkcolor" val="tx"/>
                    </a:ext>
                  </a:extLst>
                </a:hlinkClick>
              </a:rPr>
              <a:t>TYPES OF SENSORS/DETECTORS/TRANDUCERS </a:t>
            </a:r>
            <a:br>
              <a:rPr lang="en-US" sz="800" b="0" i="0" u="sng">
                <a:solidFill>
                  <a:schemeClr val="tx2">
                    <a:lumMod val="75000"/>
                  </a:schemeClr>
                </a:solidFill>
                <a:effectLst/>
                <a:latin typeface="Whitney A"/>
                <a:hlinkClick r:id="rId3">
                  <a:extLst>
                    <a:ext uri="{A12FA001-AC4F-418D-AE19-62706E023703}">
                      <ahyp:hlinkClr xmlns:ahyp="http://schemas.microsoft.com/office/drawing/2018/hyperlinkcolor" val="tx"/>
                    </a:ext>
                  </a:extLst>
                </a:hlinkClick>
              </a:rPr>
            </a:br>
            <a:br>
              <a:rPr lang="en-US" sz="800" b="0" i="0" u="sng">
                <a:solidFill>
                  <a:schemeClr val="tx2">
                    <a:lumMod val="75000"/>
                  </a:schemeClr>
                </a:solidFill>
                <a:effectLst/>
                <a:latin typeface="Whitney A"/>
                <a:hlinkClick r:id="rId3">
                  <a:extLst>
                    <a:ext uri="{A12FA001-AC4F-418D-AE19-62706E023703}">
                      <ahyp:hlinkClr xmlns:ahyp="http://schemas.microsoft.com/office/drawing/2018/hyperlinkcolor" val="tx"/>
                    </a:ext>
                  </a:extLst>
                </a:hlinkClick>
              </a:rPr>
            </a:br>
            <a:r>
              <a:rPr lang="en-US" sz="800" b="0" i="0" u="sng">
                <a:solidFill>
                  <a:schemeClr val="tx2">
                    <a:lumMod val="75000"/>
                  </a:schemeClr>
                </a:solidFill>
                <a:effectLst/>
                <a:latin typeface="Whitney A"/>
                <a:hlinkClick r:id="rId3">
                  <a:extLst>
                    <a:ext uri="{A12FA001-AC4F-418D-AE19-62706E023703}">
                      <ahyp:hlinkClr xmlns:ahyp="http://schemas.microsoft.com/office/drawing/2018/hyperlinkcolor" val="tx"/>
                    </a:ext>
                  </a:extLst>
                </a:hlinkClick>
              </a:rPr>
              <a:t>Vision and Imaging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4">
                  <a:extLst>
                    <a:ext uri="{A12FA001-AC4F-418D-AE19-62706E023703}">
                      <ahyp:hlinkClr xmlns:ahyp="http://schemas.microsoft.com/office/drawing/2018/hyperlinkcolor" val="tx"/>
                    </a:ext>
                  </a:extLst>
                </a:hlinkClick>
              </a:rPr>
              <a:t>Temperature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5">
                  <a:extLst>
                    <a:ext uri="{A12FA001-AC4F-418D-AE19-62706E023703}">
                      <ahyp:hlinkClr xmlns:ahyp="http://schemas.microsoft.com/office/drawing/2018/hyperlinkcolor" val="tx"/>
                    </a:ext>
                  </a:extLst>
                </a:hlinkClick>
              </a:rPr>
              <a:t>Radiation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6">
                  <a:extLst>
                    <a:ext uri="{A12FA001-AC4F-418D-AE19-62706E023703}">
                      <ahyp:hlinkClr xmlns:ahyp="http://schemas.microsoft.com/office/drawing/2018/hyperlinkcolor" val="tx"/>
                    </a:ext>
                  </a:extLst>
                </a:hlinkClick>
              </a:rPr>
              <a:t>Proximity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7">
                  <a:extLst>
                    <a:ext uri="{A12FA001-AC4F-418D-AE19-62706E023703}">
                      <ahyp:hlinkClr xmlns:ahyp="http://schemas.microsoft.com/office/drawing/2018/hyperlinkcolor" val="tx"/>
                    </a:ext>
                  </a:extLst>
                </a:hlinkClick>
              </a:rPr>
              <a:t>Pressure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8">
                  <a:extLst>
                    <a:ext uri="{A12FA001-AC4F-418D-AE19-62706E023703}">
                      <ahyp:hlinkClr xmlns:ahyp="http://schemas.microsoft.com/office/drawing/2018/hyperlinkcolor" val="tx"/>
                    </a:ext>
                  </a:extLst>
                </a:hlinkClick>
              </a:rPr>
              <a:t>Position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9">
                  <a:extLst>
                    <a:ext uri="{A12FA001-AC4F-418D-AE19-62706E023703}">
                      <ahyp:hlinkClr xmlns:ahyp="http://schemas.microsoft.com/office/drawing/2018/hyperlinkcolor" val="tx"/>
                    </a:ext>
                  </a:extLst>
                </a:hlinkClick>
              </a:rPr>
              <a:t>Photoelectric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0">
                  <a:extLst>
                    <a:ext uri="{A12FA001-AC4F-418D-AE19-62706E023703}">
                      <ahyp:hlinkClr xmlns:ahyp="http://schemas.microsoft.com/office/drawing/2018/hyperlinkcolor" val="tx"/>
                    </a:ext>
                  </a:extLst>
                </a:hlinkClick>
              </a:rPr>
              <a:t>Particle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1">
                  <a:extLst>
                    <a:ext uri="{A12FA001-AC4F-418D-AE19-62706E023703}">
                      <ahyp:hlinkClr xmlns:ahyp="http://schemas.microsoft.com/office/drawing/2018/hyperlinkcolor" val="tx"/>
                    </a:ext>
                  </a:extLst>
                </a:hlinkClick>
              </a:rPr>
              <a:t>Motion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2">
                  <a:extLst>
                    <a:ext uri="{A12FA001-AC4F-418D-AE19-62706E023703}">
                      <ahyp:hlinkClr xmlns:ahyp="http://schemas.microsoft.com/office/drawing/2018/hyperlinkcolor" val="tx"/>
                    </a:ext>
                  </a:extLst>
                </a:hlinkClick>
              </a:rPr>
              <a:t>Metal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3">
                  <a:extLst>
                    <a:ext uri="{A12FA001-AC4F-418D-AE19-62706E023703}">
                      <ahyp:hlinkClr xmlns:ahyp="http://schemas.microsoft.com/office/drawing/2018/hyperlinkcolor" val="tx"/>
                    </a:ext>
                  </a:extLst>
                </a:hlinkClick>
              </a:rPr>
              <a:t>Level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4">
                  <a:extLst>
                    <a:ext uri="{A12FA001-AC4F-418D-AE19-62706E023703}">
                      <ahyp:hlinkClr xmlns:ahyp="http://schemas.microsoft.com/office/drawing/2018/hyperlinkcolor" val="tx"/>
                    </a:ext>
                  </a:extLst>
                </a:hlinkClick>
              </a:rPr>
              <a:t>Leak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5">
                  <a:extLst>
                    <a:ext uri="{A12FA001-AC4F-418D-AE19-62706E023703}">
                      <ahyp:hlinkClr xmlns:ahyp="http://schemas.microsoft.com/office/drawing/2018/hyperlinkcolor" val="tx"/>
                    </a:ext>
                  </a:extLst>
                </a:hlinkClick>
              </a:rPr>
              <a:t>Humidity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6">
                  <a:extLst>
                    <a:ext uri="{A12FA001-AC4F-418D-AE19-62706E023703}">
                      <ahyp:hlinkClr xmlns:ahyp="http://schemas.microsoft.com/office/drawing/2018/hyperlinkcolor" val="tx"/>
                    </a:ext>
                  </a:extLst>
                </a:hlinkClick>
              </a:rPr>
              <a:t>Gas and Chemical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7">
                  <a:extLst>
                    <a:ext uri="{A12FA001-AC4F-418D-AE19-62706E023703}">
                      <ahyp:hlinkClr xmlns:ahyp="http://schemas.microsoft.com/office/drawing/2018/hyperlinkcolor" val="tx"/>
                    </a:ext>
                  </a:extLst>
                </a:hlinkClick>
              </a:rPr>
              <a:t>Force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8">
                  <a:extLst>
                    <a:ext uri="{A12FA001-AC4F-418D-AE19-62706E023703}">
                      <ahyp:hlinkClr xmlns:ahyp="http://schemas.microsoft.com/office/drawing/2018/hyperlinkcolor" val="tx"/>
                    </a:ext>
                  </a:extLst>
                </a:hlinkClick>
              </a:rPr>
              <a:t>Flow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19">
                  <a:extLst>
                    <a:ext uri="{A12FA001-AC4F-418D-AE19-62706E023703}">
                      <ahyp:hlinkClr xmlns:ahyp="http://schemas.microsoft.com/office/drawing/2018/hyperlinkcolor" val="tx"/>
                    </a:ext>
                  </a:extLst>
                </a:hlinkClick>
              </a:rPr>
              <a:t>Flaw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20">
                  <a:extLst>
                    <a:ext uri="{A12FA001-AC4F-418D-AE19-62706E023703}">
                      <ahyp:hlinkClr xmlns:ahyp="http://schemas.microsoft.com/office/drawing/2018/hyperlinkcolor" val="tx"/>
                    </a:ext>
                  </a:extLst>
                </a:hlinkClick>
              </a:rPr>
              <a:t>Flame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21">
                  <a:extLst>
                    <a:ext uri="{A12FA001-AC4F-418D-AE19-62706E023703}">
                      <ahyp:hlinkClr xmlns:ahyp="http://schemas.microsoft.com/office/drawing/2018/hyperlinkcolor" val="tx"/>
                    </a:ext>
                  </a:extLst>
                </a:hlinkClick>
              </a:rPr>
              <a:t>Electrical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22">
                  <a:extLst>
                    <a:ext uri="{A12FA001-AC4F-418D-AE19-62706E023703}">
                      <ahyp:hlinkClr xmlns:ahyp="http://schemas.microsoft.com/office/drawing/2018/hyperlinkcolor" val="tx"/>
                    </a:ext>
                  </a:extLst>
                </a:hlinkClick>
              </a:rPr>
              <a:t>Contact Sensors</a:t>
            </a:r>
            <a:br>
              <a:rPr lang="en-US" sz="800" b="0" i="0">
                <a:solidFill>
                  <a:schemeClr val="tx2">
                    <a:lumMod val="75000"/>
                  </a:schemeClr>
                </a:solidFill>
                <a:effectLst/>
                <a:latin typeface="Whitney A"/>
              </a:rPr>
            </a:br>
            <a:r>
              <a:rPr lang="en-US" sz="800" b="0" i="0" u="sng">
                <a:solidFill>
                  <a:schemeClr val="tx2">
                    <a:lumMod val="75000"/>
                  </a:schemeClr>
                </a:solidFill>
                <a:effectLst/>
                <a:latin typeface="Whitney A"/>
                <a:hlinkClick r:id="rId23">
                  <a:extLst>
                    <a:ext uri="{A12FA001-AC4F-418D-AE19-62706E023703}">
                      <ahyp:hlinkClr xmlns:ahyp="http://schemas.microsoft.com/office/drawing/2018/hyperlinkcolor" val="tx"/>
                    </a:ext>
                  </a:extLst>
                </a:hlinkClick>
              </a:rPr>
              <a:t>Non-Contact Sensors</a:t>
            </a:r>
            <a:br>
              <a:rPr lang="en-US" sz="1800" b="0" i="0">
                <a:solidFill>
                  <a:schemeClr val="tx2">
                    <a:lumMod val="75000"/>
                  </a:schemeClr>
                </a:solidFill>
                <a:effectLst/>
                <a:latin typeface="Whitney A"/>
              </a:rPr>
            </a:br>
            <a:endParaRPr lang="en-US" sz="1800">
              <a:solidFill>
                <a:schemeClr val="tx2">
                  <a:lumMod val="75000"/>
                </a:schemeClr>
              </a:solidFill>
            </a:endParaRPr>
          </a:p>
        </p:txBody>
      </p:sp>
      <p:graphicFrame>
        <p:nvGraphicFramePr>
          <p:cNvPr id="7" name="Content Placeholder 6">
            <a:extLst>
              <a:ext uri="{FF2B5EF4-FFF2-40B4-BE49-F238E27FC236}">
                <a16:creationId xmlns:a16="http://schemas.microsoft.com/office/drawing/2014/main" id="{DC54CA67-E10B-44CA-828E-33130E9FAAC3}"/>
              </a:ext>
            </a:extLst>
          </p:cNvPr>
          <p:cNvGraphicFramePr>
            <a:graphicFrameLocks noGrp="1"/>
          </p:cNvGraphicFramePr>
          <p:nvPr>
            <p:ph idx="1"/>
            <p:extLst>
              <p:ext uri="{D42A27DB-BD31-4B8C-83A1-F6EECF244321}">
                <p14:modId xmlns:p14="http://schemas.microsoft.com/office/powerpoint/2010/main" val="3697882424"/>
              </p:ext>
            </p:extLst>
          </p:nvPr>
        </p:nvGraphicFramePr>
        <p:xfrm>
          <a:off x="2429081" y="3599234"/>
          <a:ext cx="6088170" cy="2280998"/>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4" name="Date Placeholder 3">
            <a:extLst>
              <a:ext uri="{FF2B5EF4-FFF2-40B4-BE49-F238E27FC236}">
                <a16:creationId xmlns:a16="http://schemas.microsoft.com/office/drawing/2014/main" id="{50D70F7A-0746-4CAF-A8DA-BB8C8AC823A1}"/>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F8D48A24-0B0A-48CE-A58C-595B6EC7B8FD}"/>
              </a:ext>
            </a:extLst>
          </p:cNvPr>
          <p:cNvSpPr>
            <a:spLocks noGrp="1"/>
          </p:cNvSpPr>
          <p:nvPr>
            <p:ph type="sldNum" sz="quarter" idx="12"/>
          </p:nvPr>
        </p:nvSpPr>
        <p:spPr/>
        <p:txBody>
          <a:bodyPr/>
          <a:lstStyle/>
          <a:p>
            <a:fld id="{34B7E4EF-A1BD-40F4-AB7B-04F084DD991D}" type="slidenum">
              <a:rPr lang="en-US" smtClean="0"/>
              <a:t>3</a:t>
            </a:fld>
            <a:endParaRPr lang="en-US"/>
          </a:p>
        </p:txBody>
      </p:sp>
      <p:pic>
        <p:nvPicPr>
          <p:cNvPr id="8" name="Picture 7" descr="Table&#10;&#10;Description automatically generated">
            <a:extLst>
              <a:ext uri="{FF2B5EF4-FFF2-40B4-BE49-F238E27FC236}">
                <a16:creationId xmlns:a16="http://schemas.microsoft.com/office/drawing/2014/main" id="{8A001F99-ED30-460D-8D45-E97D4A10C14D}"/>
              </a:ext>
            </a:extLst>
          </p:cNvPr>
          <p:cNvPicPr>
            <a:picLocks noChangeAspect="1"/>
          </p:cNvPicPr>
          <p:nvPr/>
        </p:nvPicPr>
        <p:blipFill>
          <a:blip r:embed="rId29"/>
          <a:stretch>
            <a:fillRect/>
          </a:stretch>
        </p:blipFill>
        <p:spPr>
          <a:xfrm>
            <a:off x="6096000" y="452194"/>
            <a:ext cx="2502725" cy="2897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405D10F8-746D-4734-994D-1208EEFF285F}"/>
              </a:ext>
            </a:extLst>
          </p:cNvPr>
          <p:cNvSpPr txBox="1"/>
          <p:nvPr/>
        </p:nvSpPr>
        <p:spPr>
          <a:xfrm>
            <a:off x="8598725" y="4202668"/>
            <a:ext cx="3449799" cy="73866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b="0" i="0" u="none" strike="noStrike" baseline="0">
                <a:latin typeface="CMR9"/>
              </a:rPr>
              <a:t>In each of these areas, the technology</a:t>
            </a:r>
          </a:p>
          <a:p>
            <a:pPr algn="ctr"/>
            <a:r>
              <a:rPr lang="en-US" sz="1050" b="0" i="0" u="none" strike="noStrike" baseline="0">
                <a:latin typeface="CMR9"/>
              </a:rPr>
              <a:t>is crossing a critical threshold that makes                           networked sensors</a:t>
            </a:r>
          </a:p>
          <a:p>
            <a:pPr algn="ctr"/>
            <a:r>
              <a:rPr lang="en-US" sz="1050" b="0" i="0" u="none" strike="noStrike" baseline="0">
                <a:latin typeface="CMR9"/>
              </a:rPr>
              <a:t>an exciting regime to apply systematic design methods</a:t>
            </a:r>
            <a:endParaRPr lang="en-US" sz="105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4A77D9-C5A0-4DA1-AA89-C753EF1B05F1}"/>
                  </a:ext>
                </a:extLst>
              </p:cNvPr>
              <p:cNvSpPr txBox="1"/>
              <p:nvPr/>
            </p:nvSpPr>
            <p:spPr>
              <a:xfrm>
                <a:off x="8877782" y="1574157"/>
                <a:ext cx="3314217" cy="646331"/>
              </a:xfrm>
              <a:prstGeom prst="rect">
                <a:avLst/>
              </a:prstGeom>
              <a:noFill/>
            </p:spPr>
            <p:txBody>
              <a:bodyPr wrap="square" rtlCol="0">
                <a:spAutoFit/>
              </a:bodyPr>
              <a:lstStyle/>
              <a:p>
                <a:r>
                  <a:rPr lang="en-US"/>
                  <a:t>Avg. Component Size : 1 </a:t>
                </a:r>
                <a14:m>
                  <m:oMath xmlns:m="http://schemas.openxmlformats.org/officeDocument/2006/math">
                    <m:r>
                      <a:rPr lang="en-US" b="0" i="1" smtClean="0">
                        <a:latin typeface="Cambria Math" panose="02040503050406030204" pitchFamily="18" charset="0"/>
                      </a:rPr>
                      <m:t>𝑖</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endParaRPr lang="en-US"/>
              </a:p>
              <a:p>
                <a:r>
                  <a:rPr lang="en-US"/>
                  <a:t>Avg. Component Power : 1 watt</a:t>
                </a:r>
              </a:p>
            </p:txBody>
          </p:sp>
        </mc:Choice>
        <mc:Fallback xmlns="">
          <p:sp>
            <p:nvSpPr>
              <p:cNvPr id="11" name="TextBox 10">
                <a:extLst>
                  <a:ext uri="{FF2B5EF4-FFF2-40B4-BE49-F238E27FC236}">
                    <a16:creationId xmlns:a16="http://schemas.microsoft.com/office/drawing/2014/main" id="{B94A77D9-C5A0-4DA1-AA89-C753EF1B05F1}"/>
                  </a:ext>
                </a:extLst>
              </p:cNvPr>
              <p:cNvSpPr txBox="1">
                <a:spLocks noRot="1" noChangeAspect="1" noMove="1" noResize="1" noEditPoints="1" noAdjustHandles="1" noChangeArrowheads="1" noChangeShapeType="1" noTextEdit="1"/>
              </p:cNvSpPr>
              <p:nvPr/>
            </p:nvSpPr>
            <p:spPr>
              <a:xfrm>
                <a:off x="8877782" y="1574157"/>
                <a:ext cx="3314217" cy="646331"/>
              </a:xfrm>
              <a:prstGeom prst="rect">
                <a:avLst/>
              </a:prstGeom>
              <a:blipFill>
                <a:blip r:embed="rId30"/>
                <a:stretch>
                  <a:fillRect l="-1471" t="-4717" b="-14151"/>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EB6DE0F-290B-4159-B048-EF95CB1B7D10}"/>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3206448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09CF-7FA6-4FEE-9379-470D5CF70A50}"/>
              </a:ext>
            </a:extLst>
          </p:cNvPr>
          <p:cNvSpPr>
            <a:spLocks noGrp="1"/>
          </p:cNvSpPr>
          <p:nvPr>
            <p:ph type="title"/>
          </p:nvPr>
        </p:nvSpPr>
        <p:spPr/>
        <p:txBody>
          <a:bodyPr/>
          <a:lstStyle/>
          <a:p>
            <a:r>
              <a:rPr lang="en-US"/>
              <a:t>Peripherals of a modern </a:t>
            </a:r>
            <a:r>
              <a:rPr lang="en-US" err="1"/>
              <a:t>mcu</a:t>
            </a:r>
            <a:r>
              <a:rPr lang="en-US"/>
              <a:t> </a:t>
            </a:r>
          </a:p>
        </p:txBody>
      </p:sp>
      <p:graphicFrame>
        <p:nvGraphicFramePr>
          <p:cNvPr id="8" name="Content Placeholder 7">
            <a:extLst>
              <a:ext uri="{FF2B5EF4-FFF2-40B4-BE49-F238E27FC236}">
                <a16:creationId xmlns:a16="http://schemas.microsoft.com/office/drawing/2014/main" id="{1906E6CF-EEEC-42C5-B800-39DC3BE585E8}"/>
              </a:ext>
            </a:extLst>
          </p:cNvPr>
          <p:cNvGraphicFramePr>
            <a:graphicFrameLocks noGrp="1"/>
          </p:cNvGraphicFramePr>
          <p:nvPr>
            <p:ph idx="1"/>
            <p:extLst>
              <p:ext uri="{D42A27DB-BD31-4B8C-83A1-F6EECF244321}">
                <p14:modId xmlns:p14="http://schemas.microsoft.com/office/powerpoint/2010/main" val="605687327"/>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B97BA7ED-3DB8-4C57-8D10-BCE94DAA3F61}"/>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976C57E4-DDDC-48F1-BD2E-552696BC5804}"/>
              </a:ext>
            </a:extLst>
          </p:cNvPr>
          <p:cNvSpPr>
            <a:spLocks noGrp="1"/>
          </p:cNvSpPr>
          <p:nvPr>
            <p:ph type="sldNum" sz="quarter" idx="12"/>
          </p:nvPr>
        </p:nvSpPr>
        <p:spPr/>
        <p:txBody>
          <a:bodyPr/>
          <a:lstStyle/>
          <a:p>
            <a:fld id="{34B7E4EF-A1BD-40F4-AB7B-04F084DD991D}" type="slidenum">
              <a:rPr lang="en-US" smtClean="0"/>
              <a:t>4</a:t>
            </a:fld>
            <a:endParaRPr lang="en-US"/>
          </a:p>
        </p:txBody>
      </p:sp>
      <p:sp>
        <p:nvSpPr>
          <p:cNvPr id="3" name="Footer Placeholder 2">
            <a:extLst>
              <a:ext uri="{FF2B5EF4-FFF2-40B4-BE49-F238E27FC236}">
                <a16:creationId xmlns:a16="http://schemas.microsoft.com/office/drawing/2014/main" id="{6F6166BC-FA81-4042-A1AA-EC1FD6396386}"/>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459969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8B29-E792-47B5-BD7B-7D6086230AB9}"/>
              </a:ext>
            </a:extLst>
          </p:cNvPr>
          <p:cNvSpPr>
            <a:spLocks noGrp="1"/>
          </p:cNvSpPr>
          <p:nvPr>
            <p:ph type="title"/>
          </p:nvPr>
        </p:nvSpPr>
        <p:spPr/>
        <p:txBody>
          <a:bodyPr/>
          <a:lstStyle/>
          <a:p>
            <a:r>
              <a:rPr lang="en-US"/>
              <a:t>There are two issues for the prototype system</a:t>
            </a:r>
          </a:p>
        </p:txBody>
      </p:sp>
      <p:sp>
        <p:nvSpPr>
          <p:cNvPr id="3" name="Content Placeholder 2">
            <a:extLst>
              <a:ext uri="{FF2B5EF4-FFF2-40B4-BE49-F238E27FC236}">
                <a16:creationId xmlns:a16="http://schemas.microsoft.com/office/drawing/2014/main" id="{91DB83EC-3364-4243-9A1B-8DD9A1D7F4E9}"/>
              </a:ext>
            </a:extLst>
          </p:cNvPr>
          <p:cNvSpPr>
            <a:spLocks noGrp="1"/>
          </p:cNvSpPr>
          <p:nvPr>
            <p:ph idx="1"/>
          </p:nvPr>
        </p:nvSpPr>
        <p:spPr/>
        <p:style>
          <a:lnRef idx="3">
            <a:schemeClr val="lt1"/>
          </a:lnRef>
          <a:fillRef idx="1">
            <a:schemeClr val="accent5"/>
          </a:fillRef>
          <a:effectRef idx="1">
            <a:schemeClr val="accent5"/>
          </a:effectRef>
          <a:fontRef idx="minor">
            <a:schemeClr val="lt1"/>
          </a:fontRef>
        </p:style>
        <p:txBody>
          <a:bodyPr/>
          <a:lstStyle/>
          <a:p>
            <a:pPr algn="l"/>
            <a:r>
              <a:rPr lang="en-US" sz="1800" b="0" i="1" u="none" strike="noStrike" baseline="0">
                <a:solidFill>
                  <a:schemeClr val="bg1">
                    <a:lumMod val="95000"/>
                  </a:schemeClr>
                </a:solidFill>
                <a:latin typeface="CMR9"/>
              </a:rPr>
              <a:t>these devices are </a:t>
            </a:r>
            <a:r>
              <a:rPr lang="en-US" sz="1800" b="0" i="1" u="none" strike="noStrike" baseline="0">
                <a:solidFill>
                  <a:schemeClr val="bg1">
                    <a:lumMod val="95000"/>
                  </a:schemeClr>
                </a:solidFill>
                <a:latin typeface="CMTI9"/>
              </a:rPr>
              <a:t>concurrency intensive </a:t>
            </a:r>
            <a:r>
              <a:rPr lang="en-US" sz="1800" b="0" i="0" u="none" strike="noStrike" baseline="0">
                <a:solidFill>
                  <a:schemeClr val="bg1">
                    <a:lumMod val="95000"/>
                  </a:schemeClr>
                </a:solidFill>
                <a:latin typeface="CMR9"/>
              </a:rPr>
              <a:t>–&gt; several</a:t>
            </a:r>
            <a:r>
              <a:rPr lang="el-GR" sz="1800" b="0" i="0" u="none" strike="noStrike" baseline="0">
                <a:solidFill>
                  <a:schemeClr val="bg1">
                    <a:lumMod val="95000"/>
                  </a:schemeClr>
                </a:solidFill>
                <a:latin typeface="CMR9"/>
              </a:rPr>
              <a:t> </a:t>
            </a:r>
            <a:r>
              <a:rPr lang="en-US" sz="1800" b="0" i="0" u="none" strike="noStrike" baseline="0">
                <a:solidFill>
                  <a:schemeClr val="bg1">
                    <a:lumMod val="95000"/>
                  </a:schemeClr>
                </a:solidFill>
                <a:latin typeface="CMR9"/>
              </a:rPr>
              <a:t>di</a:t>
            </a:r>
            <a:r>
              <a:rPr lang="en-US">
                <a:solidFill>
                  <a:schemeClr val="bg1">
                    <a:lumMod val="95000"/>
                  </a:schemeClr>
                </a:solidFill>
                <a:latin typeface="CMR9"/>
              </a:rPr>
              <a:t>ff</a:t>
            </a:r>
            <a:r>
              <a:rPr lang="en-US" sz="1800" b="0" i="0" u="none" strike="noStrike" baseline="0">
                <a:solidFill>
                  <a:schemeClr val="bg1">
                    <a:lumMod val="95000"/>
                  </a:schemeClr>
                </a:solidFill>
                <a:latin typeface="CMR9"/>
              </a:rPr>
              <a:t>erent flows of data must be kept moving simultaneously</a:t>
            </a:r>
          </a:p>
          <a:p>
            <a:pPr algn="l"/>
            <a:r>
              <a:rPr lang="en-US" i="1">
                <a:solidFill>
                  <a:schemeClr val="bg1">
                    <a:lumMod val="95000"/>
                  </a:schemeClr>
                </a:solidFill>
                <a:latin typeface="CMR9"/>
              </a:rPr>
              <a:t>The system must provide efficient modularity  </a:t>
            </a:r>
            <a:r>
              <a:rPr lang="en-US">
                <a:solidFill>
                  <a:schemeClr val="bg1">
                    <a:lumMod val="95000"/>
                  </a:schemeClr>
                </a:solidFill>
                <a:latin typeface="CMR9"/>
              </a:rPr>
              <a:t>-&gt; hardware specific and application specific components must snap together with little processing and storage overhead.</a:t>
            </a:r>
            <a:endParaRPr lang="en-US" sz="1800" b="0" i="0" u="none" strike="noStrike" baseline="0">
              <a:solidFill>
                <a:schemeClr val="bg1">
                  <a:lumMod val="95000"/>
                </a:schemeClr>
              </a:solidFill>
              <a:latin typeface="CMR9"/>
            </a:endParaRPr>
          </a:p>
          <a:p>
            <a:pPr algn="l"/>
            <a:endParaRPr lang="el-GR"/>
          </a:p>
        </p:txBody>
      </p:sp>
      <p:sp>
        <p:nvSpPr>
          <p:cNvPr id="4" name="Date Placeholder 3">
            <a:extLst>
              <a:ext uri="{FF2B5EF4-FFF2-40B4-BE49-F238E27FC236}">
                <a16:creationId xmlns:a16="http://schemas.microsoft.com/office/drawing/2014/main" id="{A56B3062-57BE-47DF-88C4-D11C738D325E}"/>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8C93BB1D-D70D-42EB-80FD-7DEE82314CE9}"/>
              </a:ext>
            </a:extLst>
          </p:cNvPr>
          <p:cNvSpPr>
            <a:spLocks noGrp="1"/>
          </p:cNvSpPr>
          <p:nvPr>
            <p:ph type="sldNum" sz="quarter" idx="12"/>
          </p:nvPr>
        </p:nvSpPr>
        <p:spPr/>
        <p:txBody>
          <a:bodyPr/>
          <a:lstStyle/>
          <a:p>
            <a:fld id="{34B7E4EF-A1BD-40F4-AB7B-04F084DD991D}" type="slidenum">
              <a:rPr lang="en-US" smtClean="0"/>
              <a:t>5</a:t>
            </a:fld>
            <a:endParaRPr lang="en-US"/>
          </a:p>
        </p:txBody>
      </p:sp>
      <p:sp>
        <p:nvSpPr>
          <p:cNvPr id="7" name="Footer Placeholder 6">
            <a:extLst>
              <a:ext uri="{FF2B5EF4-FFF2-40B4-BE49-F238E27FC236}">
                <a16:creationId xmlns:a16="http://schemas.microsoft.com/office/drawing/2014/main" id="{86851C5F-44EE-45AF-8153-0636B7E46A9A}"/>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721850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EB05-4A88-4834-B123-6B6A825914EB}"/>
              </a:ext>
            </a:extLst>
          </p:cNvPr>
          <p:cNvSpPr>
            <a:spLocks noGrp="1"/>
          </p:cNvSpPr>
          <p:nvPr>
            <p:ph type="title"/>
          </p:nvPr>
        </p:nvSpPr>
        <p:spPr/>
        <p:txBody>
          <a:bodyPr/>
          <a:lstStyle/>
          <a:p>
            <a:r>
              <a:rPr lang="en-US"/>
              <a:t>Contents</a:t>
            </a:r>
          </a:p>
        </p:txBody>
      </p:sp>
      <p:graphicFrame>
        <p:nvGraphicFramePr>
          <p:cNvPr id="7" name="Content Placeholder 6">
            <a:extLst>
              <a:ext uri="{FF2B5EF4-FFF2-40B4-BE49-F238E27FC236}">
                <a16:creationId xmlns:a16="http://schemas.microsoft.com/office/drawing/2014/main" id="{1085E7B2-EBBE-4005-8421-E30E04B648CF}"/>
              </a:ext>
            </a:extLst>
          </p:cNvPr>
          <p:cNvGraphicFramePr>
            <a:graphicFrameLocks noGrp="1"/>
          </p:cNvGraphicFramePr>
          <p:nvPr>
            <p:ph idx="1"/>
            <p:extLst>
              <p:ext uri="{D42A27DB-BD31-4B8C-83A1-F6EECF244321}">
                <p14:modId xmlns:p14="http://schemas.microsoft.com/office/powerpoint/2010/main" val="62419090"/>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43451BF9-8962-4601-81DA-F0AA55C6897B}"/>
              </a:ext>
            </a:extLst>
          </p:cNvPr>
          <p:cNvSpPr>
            <a:spLocks noGrp="1"/>
          </p:cNvSpPr>
          <p:nvPr>
            <p:ph type="dt" sz="half" idx="10"/>
          </p:nvPr>
        </p:nvSpPr>
        <p:spPr/>
        <p:txBody>
          <a:bodyPr/>
          <a:lstStyle/>
          <a:p>
            <a:r>
              <a:rPr lang="en-US"/>
              <a:t>23/3/2021</a:t>
            </a:r>
          </a:p>
        </p:txBody>
      </p:sp>
      <p:sp>
        <p:nvSpPr>
          <p:cNvPr id="6" name="Slide Number Placeholder 5">
            <a:extLst>
              <a:ext uri="{FF2B5EF4-FFF2-40B4-BE49-F238E27FC236}">
                <a16:creationId xmlns:a16="http://schemas.microsoft.com/office/drawing/2014/main" id="{707EA274-3F24-4B86-857D-5B3CC935C6EC}"/>
              </a:ext>
            </a:extLst>
          </p:cNvPr>
          <p:cNvSpPr>
            <a:spLocks noGrp="1"/>
          </p:cNvSpPr>
          <p:nvPr>
            <p:ph type="sldNum" sz="quarter" idx="12"/>
          </p:nvPr>
        </p:nvSpPr>
        <p:spPr/>
        <p:txBody>
          <a:bodyPr/>
          <a:lstStyle/>
          <a:p>
            <a:fld id="{34B7E4EF-A1BD-40F4-AB7B-04F084DD991D}" type="slidenum">
              <a:rPr lang="en-US" smtClean="0"/>
              <a:t>6</a:t>
            </a:fld>
            <a:endParaRPr lang="en-US"/>
          </a:p>
        </p:txBody>
      </p:sp>
      <p:sp>
        <p:nvSpPr>
          <p:cNvPr id="3" name="Footer Placeholder 2">
            <a:extLst>
              <a:ext uri="{FF2B5EF4-FFF2-40B4-BE49-F238E27FC236}">
                <a16:creationId xmlns:a16="http://schemas.microsoft.com/office/drawing/2014/main" id="{8EBC1596-24F7-4539-BE2D-793D68D1F7E8}"/>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46403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0DDE5-CE96-4EF3-B31A-EE064792E430}"/>
              </a:ext>
            </a:extLst>
          </p:cNvPr>
          <p:cNvSpPr>
            <a:spLocks noGrp="1"/>
          </p:cNvSpPr>
          <p:nvPr>
            <p:ph type="title" idx="4294967295"/>
          </p:nvPr>
        </p:nvSpPr>
        <p:spPr>
          <a:xfrm>
            <a:off x="1600200" y="3418891"/>
            <a:ext cx="8991600" cy="1645920"/>
          </a:xfrm>
        </p:spPr>
        <p:txBody>
          <a:bodyPr vert="horz" lIns="274320" tIns="182880" rIns="274320" bIns="182880" rtlCol="0" anchor="ctr" anchorCtr="1">
            <a:normAutofit/>
          </a:bodyPr>
          <a:lstStyle/>
          <a:p>
            <a:r>
              <a:rPr lang="en-US" sz="3800"/>
              <a:t>Networked sensor characteristics </a:t>
            </a:r>
          </a:p>
        </p:txBody>
      </p:sp>
      <p:pic>
        <p:nvPicPr>
          <p:cNvPr id="19" name="Graphic 9" descr="Wireless router">
            <a:extLst>
              <a:ext uri="{FF2B5EF4-FFF2-40B4-BE49-F238E27FC236}">
                <a16:creationId xmlns:a16="http://schemas.microsoft.com/office/drawing/2014/main" id="{C4924E93-F994-42B5-866C-D398E282B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820" y="640079"/>
            <a:ext cx="2456360" cy="2456360"/>
          </a:xfrm>
          <a:prstGeom prst="rect">
            <a:avLst/>
          </a:prstGeom>
        </p:spPr>
      </p:pic>
      <p:sp>
        <p:nvSpPr>
          <p:cNvPr id="4" name="Date Placeholder 3">
            <a:extLst>
              <a:ext uri="{FF2B5EF4-FFF2-40B4-BE49-F238E27FC236}">
                <a16:creationId xmlns:a16="http://schemas.microsoft.com/office/drawing/2014/main" id="{72589F94-55AB-4F4A-96C9-63AE939BD4C1}"/>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solidFill>
                  <a:srgbClr val="FFFFFF">
                    <a:alpha val="70000"/>
                  </a:srgbClr>
                </a:solidFill>
              </a:rPr>
              <a:t>23/3/2021</a:t>
            </a:r>
          </a:p>
        </p:txBody>
      </p:sp>
      <p:sp>
        <p:nvSpPr>
          <p:cNvPr id="6" name="Slide Number Placeholder 5">
            <a:extLst>
              <a:ext uri="{FF2B5EF4-FFF2-40B4-BE49-F238E27FC236}">
                <a16:creationId xmlns:a16="http://schemas.microsoft.com/office/drawing/2014/main" id="{CFDCB6F3-B093-41C4-A2A2-C2899CB740B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34B7E4EF-A1BD-40F4-AB7B-04F084DD991D}" type="slidenum">
              <a:rPr lang="en-US" smtClean="0"/>
              <a:pPr>
                <a:lnSpc>
                  <a:spcPct val="90000"/>
                </a:lnSpc>
                <a:spcAft>
                  <a:spcPts val="600"/>
                </a:spcAft>
              </a:pPr>
              <a:t>7</a:t>
            </a:fld>
            <a:endParaRPr lang="en-US"/>
          </a:p>
        </p:txBody>
      </p:sp>
      <p:sp>
        <p:nvSpPr>
          <p:cNvPr id="3" name="Footer Placeholder 2">
            <a:extLst>
              <a:ext uri="{FF2B5EF4-FFF2-40B4-BE49-F238E27FC236}">
                <a16:creationId xmlns:a16="http://schemas.microsoft.com/office/drawing/2014/main" id="{C877AE82-A5E1-4835-9260-F735EBE3278C}"/>
              </a:ext>
            </a:extLst>
          </p:cNvPr>
          <p:cNvSpPr>
            <a:spLocks noGrp="1"/>
          </p:cNvSpPr>
          <p:nvPr>
            <p:ph type="ftr" sz="quarter" idx="11"/>
          </p:nvPr>
        </p:nvSpPr>
        <p:spPr>
          <a:xfrm>
            <a:off x="1184366" y="6236208"/>
            <a:ext cx="6637063" cy="320040"/>
          </a:xfrm>
        </p:spPr>
        <p:txBody>
          <a:bodyPr/>
          <a:lstStyle/>
          <a:p>
            <a:r>
              <a:rPr lang="en-US" b="1" dirty="0"/>
              <a:t>System Architecture Directions for Networked </a:t>
            </a:r>
            <a:r>
              <a:rPr lang="en-US" b="1" dirty="0" err="1"/>
              <a:t>Sensors</a:t>
            </a:r>
            <a:r>
              <a:rPr lang="en-US" dirty="0" err="1"/>
              <a:t>~Jason</a:t>
            </a:r>
            <a:r>
              <a:rPr lang="en-US" dirty="0"/>
              <a:t> Hill, Robert </a:t>
            </a:r>
            <a:r>
              <a:rPr lang="en-US" dirty="0" err="1"/>
              <a:t>Szewczyk</a:t>
            </a:r>
            <a:r>
              <a:rPr lang="en-US" dirty="0"/>
              <a:t>, Alec Woo, Seth </a:t>
            </a:r>
            <a:r>
              <a:rPr lang="en-US" dirty="0" err="1"/>
              <a:t>Hollar</a:t>
            </a:r>
            <a:r>
              <a:rPr lang="en-US" dirty="0"/>
              <a:t>, David Culler, Kristofer </a:t>
            </a:r>
            <a:r>
              <a:rPr lang="en-US" dirty="0" err="1"/>
              <a:t>Pister</a:t>
            </a:r>
            <a:r>
              <a:rPr lang="en-US" dirty="0"/>
              <a:t>[{</a:t>
            </a:r>
            <a:r>
              <a:rPr lang="en-US" dirty="0" err="1"/>
              <a:t>jhill</a:t>
            </a:r>
            <a:r>
              <a:rPr lang="en-US" dirty="0"/>
              <a:t>, </a:t>
            </a:r>
            <a:r>
              <a:rPr lang="en-US" dirty="0" err="1"/>
              <a:t>szewczyk</a:t>
            </a:r>
            <a:r>
              <a:rPr lang="en-US" dirty="0"/>
              <a:t>, </a:t>
            </a:r>
            <a:r>
              <a:rPr lang="en-US" dirty="0" err="1"/>
              <a:t>awoo</a:t>
            </a:r>
            <a:r>
              <a:rPr lang="en-US" dirty="0"/>
              <a:t>, culler}@cs.berkeley.edu,{shollar, </a:t>
            </a:r>
            <a:r>
              <a:rPr lang="en-US" dirty="0" err="1"/>
              <a:t>pister</a:t>
            </a:r>
            <a:r>
              <a:rPr lang="en-US" dirty="0"/>
              <a:t>}@eecs.berkeley.edu].</a:t>
            </a:r>
          </a:p>
        </p:txBody>
      </p:sp>
    </p:spTree>
    <p:extLst>
      <p:ext uri="{BB962C8B-B14F-4D97-AF65-F5344CB8AC3E}">
        <p14:creationId xmlns:p14="http://schemas.microsoft.com/office/powerpoint/2010/main" val="2318391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1612471-C955-4CA4-80A7-81A1B2719339}"/>
              </a:ext>
            </a:extLst>
          </p:cNvPr>
          <p:cNvSpPr>
            <a:spLocks noGrp="1"/>
          </p:cNvSpPr>
          <p:nvPr>
            <p:ph type="title"/>
          </p:nvPr>
        </p:nvSpPr>
        <p:spPr>
          <a:xfrm>
            <a:off x="2231136" y="381000"/>
            <a:ext cx="7729728" cy="559308"/>
          </a:xfrm>
        </p:spPr>
        <p:txBody>
          <a:bodyPr>
            <a:normAutofit fontScale="90000"/>
          </a:bodyPr>
          <a:lstStyle/>
          <a:p>
            <a:r>
              <a:rPr lang="en-US" sz="2800"/>
              <a:t>Networked sensor characteristics </a:t>
            </a:r>
            <a:endParaRPr lang="en-US"/>
          </a:p>
        </p:txBody>
      </p:sp>
      <p:graphicFrame>
        <p:nvGraphicFramePr>
          <p:cNvPr id="14" name="Content Placeholder 13">
            <a:extLst>
              <a:ext uri="{FF2B5EF4-FFF2-40B4-BE49-F238E27FC236}">
                <a16:creationId xmlns:a16="http://schemas.microsoft.com/office/drawing/2014/main" id="{201C39B2-1161-40AA-8B6F-78762FD0276D}"/>
              </a:ext>
            </a:extLst>
          </p:cNvPr>
          <p:cNvGraphicFramePr>
            <a:graphicFrameLocks noGrp="1"/>
          </p:cNvGraphicFramePr>
          <p:nvPr>
            <p:ph idx="1"/>
            <p:extLst>
              <p:ext uri="{D42A27DB-BD31-4B8C-83A1-F6EECF244321}">
                <p14:modId xmlns:p14="http://schemas.microsoft.com/office/powerpoint/2010/main" val="761015943"/>
              </p:ext>
            </p:extLst>
          </p:nvPr>
        </p:nvGraphicFramePr>
        <p:xfrm>
          <a:off x="2231136" y="1036321"/>
          <a:ext cx="7729729" cy="4704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140B9095-6920-4D79-9D6F-437B2A717EC2}"/>
              </a:ext>
            </a:extLst>
          </p:cNvPr>
          <p:cNvSpPr>
            <a:spLocks noGrp="1"/>
          </p:cNvSpPr>
          <p:nvPr>
            <p:ph type="dt" sz="half" idx="10"/>
          </p:nvPr>
        </p:nvSpPr>
        <p:spPr/>
        <p:txBody>
          <a:bodyPr/>
          <a:lstStyle/>
          <a:p>
            <a:r>
              <a:rPr lang="en-US"/>
              <a:t>23/3/2021</a:t>
            </a:r>
          </a:p>
        </p:txBody>
      </p:sp>
      <p:sp>
        <p:nvSpPr>
          <p:cNvPr id="4" name="Slide Number Placeholder 3">
            <a:extLst>
              <a:ext uri="{FF2B5EF4-FFF2-40B4-BE49-F238E27FC236}">
                <a16:creationId xmlns:a16="http://schemas.microsoft.com/office/drawing/2014/main" id="{8D92CC0E-314F-46B1-8312-B7953A31E640}"/>
              </a:ext>
            </a:extLst>
          </p:cNvPr>
          <p:cNvSpPr>
            <a:spLocks noGrp="1"/>
          </p:cNvSpPr>
          <p:nvPr>
            <p:ph type="sldNum" sz="quarter" idx="12"/>
          </p:nvPr>
        </p:nvSpPr>
        <p:spPr/>
        <p:txBody>
          <a:bodyPr/>
          <a:lstStyle/>
          <a:p>
            <a:fld id="{34B7E4EF-A1BD-40F4-AB7B-04F084DD991D}" type="slidenum">
              <a:rPr lang="en-US" smtClean="0"/>
              <a:t>8</a:t>
            </a:fld>
            <a:endParaRPr lang="en-US"/>
          </a:p>
        </p:txBody>
      </p:sp>
      <p:sp>
        <p:nvSpPr>
          <p:cNvPr id="5" name="Footer Placeholder 4">
            <a:extLst>
              <a:ext uri="{FF2B5EF4-FFF2-40B4-BE49-F238E27FC236}">
                <a16:creationId xmlns:a16="http://schemas.microsoft.com/office/drawing/2014/main" id="{D37FF335-078E-4CCF-8E78-E18FE057E790}"/>
              </a:ext>
            </a:extLst>
          </p:cNvPr>
          <p:cNvSpPr>
            <a:spLocks noGrp="1"/>
          </p:cNvSpPr>
          <p:nvPr>
            <p:ph type="ftr" sz="quarter" idx="11"/>
          </p:nvPr>
        </p:nvSpPr>
        <p:spPr/>
        <p:txBody>
          <a:bodyPr/>
          <a:lstStyle/>
          <a:p>
            <a:r>
              <a:rPr lang="en-US" b="1"/>
              <a:t>System Architecture Directions for Networked Sensors</a:t>
            </a:r>
            <a:r>
              <a:rPr lang="en-US"/>
              <a:t>~</a:t>
            </a:r>
            <a:r>
              <a:rPr lang="en-US" i="1"/>
              <a:t>Jason Hill, Robert Szewczyk, Alec Woo, Seth Hollar, David Culler, Kristofer Pister[{jhill, szewczyk, awoo, culler}@cs.berkeley.edu,{shollar, pister}@eecs.berkeley.edu].</a:t>
            </a:r>
          </a:p>
        </p:txBody>
      </p:sp>
    </p:spTree>
    <p:extLst>
      <p:ext uri="{BB962C8B-B14F-4D97-AF65-F5344CB8AC3E}">
        <p14:creationId xmlns:p14="http://schemas.microsoft.com/office/powerpoint/2010/main" val="2395470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E0B73-1303-42B3-96FD-CBCDD73FB237}"/>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Demo radar | parking assistant | Trespasser detector </a:t>
            </a:r>
          </a:p>
        </p:txBody>
      </p:sp>
      <p:pic>
        <p:nvPicPr>
          <p:cNvPr id="31" name="Video 30">
            <a:hlinkClick r:id="" action="ppaction://media"/>
            <a:extLst>
              <a:ext uri="{FF2B5EF4-FFF2-40B4-BE49-F238E27FC236}">
                <a16:creationId xmlns:a16="http://schemas.microsoft.com/office/drawing/2014/main" id="{78A5E7B4-3B7D-4F95-A710-1F72F7527D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0518" y="2840741"/>
            <a:ext cx="6616882" cy="2828716"/>
          </a:xfrm>
          <a:prstGeom prst="rect">
            <a:avLst/>
          </a:prstGeom>
        </p:spPr>
      </p:pic>
      <p:sp>
        <p:nvSpPr>
          <p:cNvPr id="34" name="Title 1">
            <a:extLst>
              <a:ext uri="{FF2B5EF4-FFF2-40B4-BE49-F238E27FC236}">
                <a16:creationId xmlns:a16="http://schemas.microsoft.com/office/drawing/2014/main" id="{4B7E0383-ECCA-41FE-8072-25F8E90DF305}"/>
              </a:ext>
            </a:extLst>
          </p:cNvPr>
          <p:cNvSpPr txBox="1">
            <a:spLocks/>
          </p:cNvSpPr>
          <p:nvPr/>
        </p:nvSpPr>
        <p:spPr bwMode="black">
          <a:xfrm>
            <a:off x="8490473" y="1042726"/>
            <a:ext cx="2465493" cy="671769"/>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nSpc>
                <a:spcPct val="100000"/>
              </a:lnSpc>
              <a:spcBef>
                <a:spcPts val="1000"/>
              </a:spcBef>
              <a:buClr>
                <a:schemeClr val="accent2"/>
              </a:buClr>
            </a:pPr>
            <a:r>
              <a:rPr lang="en-US" dirty="0">
                <a:solidFill>
                  <a:schemeClr val="bg1"/>
                </a:solidFill>
                <a:latin typeface="+mn-lt"/>
                <a:ea typeface="+mn-ea"/>
                <a:cs typeface="+mn-cs"/>
              </a:rPr>
              <a:t>my </a:t>
            </a:r>
            <a:r>
              <a:rPr lang="en-US" i="1" dirty="0">
                <a:solidFill>
                  <a:schemeClr val="bg1"/>
                </a:solidFill>
                <a:latin typeface="+mn-lt"/>
                <a:ea typeface="+mn-ea"/>
                <a:cs typeface="+mn-cs"/>
              </a:rPr>
              <a:t>demo</a:t>
            </a:r>
          </a:p>
        </p:txBody>
      </p:sp>
      <p:pic>
        <p:nvPicPr>
          <p:cNvPr id="25" name="Picture 24" descr="A picture containing text, electronics&#10;&#10;Description automatically generated">
            <a:extLst>
              <a:ext uri="{FF2B5EF4-FFF2-40B4-BE49-F238E27FC236}">
                <a16:creationId xmlns:a16="http://schemas.microsoft.com/office/drawing/2014/main" id="{372C4BB6-6F12-4118-986A-2AB8E9399865}"/>
              </a:ext>
            </a:extLst>
          </p:cNvPr>
          <p:cNvPicPr>
            <a:picLocks noChangeAspect="1"/>
          </p:cNvPicPr>
          <p:nvPr/>
        </p:nvPicPr>
        <p:blipFill>
          <a:blip r:embed="rId6"/>
          <a:stretch>
            <a:fillRect/>
          </a:stretch>
        </p:blipFill>
        <p:spPr>
          <a:xfrm>
            <a:off x="7821429" y="2754659"/>
            <a:ext cx="1973069" cy="1479802"/>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39B9BD0C-E20B-4670-BC3E-969C806DB716}"/>
              </a:ext>
            </a:extLst>
          </p:cNvPr>
          <p:cNvPicPr>
            <a:picLocks noChangeAspect="1"/>
          </p:cNvPicPr>
          <p:nvPr/>
        </p:nvPicPr>
        <p:blipFill>
          <a:blip r:embed="rId7"/>
          <a:stretch>
            <a:fillRect/>
          </a:stretch>
        </p:blipFill>
        <p:spPr>
          <a:xfrm>
            <a:off x="9919202" y="2757223"/>
            <a:ext cx="1969651" cy="1477238"/>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BF576788-7DC1-4759-8651-CAD3C48CEC58}"/>
              </a:ext>
            </a:extLst>
          </p:cNvPr>
          <p:cNvPicPr>
            <a:picLocks noChangeAspect="1"/>
          </p:cNvPicPr>
          <p:nvPr/>
        </p:nvPicPr>
        <p:blipFill>
          <a:blip r:embed="rId8"/>
          <a:stretch>
            <a:fillRect/>
          </a:stretch>
        </p:blipFill>
        <p:spPr>
          <a:xfrm>
            <a:off x="8690305" y="4392754"/>
            <a:ext cx="2296929" cy="1722697"/>
          </a:xfrm>
          <a:prstGeom prst="rect">
            <a:avLst/>
          </a:prstGeom>
        </p:spPr>
      </p:pic>
      <p:sp>
        <p:nvSpPr>
          <p:cNvPr id="3" name="Footer Placeholder 2">
            <a:extLst>
              <a:ext uri="{FF2B5EF4-FFF2-40B4-BE49-F238E27FC236}">
                <a16:creationId xmlns:a16="http://schemas.microsoft.com/office/drawing/2014/main" id="{D2D880DA-B13D-4142-A5AC-1549DD5EA851}"/>
              </a:ext>
            </a:extLst>
          </p:cNvPr>
          <p:cNvSpPr>
            <a:spLocks noGrp="1"/>
          </p:cNvSpPr>
          <p:nvPr>
            <p:ph type="ftr" sz="quarter" idx="11"/>
          </p:nvPr>
        </p:nvSpPr>
        <p:spPr>
          <a:xfrm>
            <a:off x="643467" y="6236208"/>
            <a:ext cx="6295974" cy="320040"/>
          </a:xfrm>
        </p:spPr>
        <p:txBody>
          <a:bodyPr vert="horz" lIns="91440" tIns="45720" rIns="91440" bIns="45720" rtlCol="0" anchor="ctr">
            <a:normAutofit/>
          </a:bodyPr>
          <a:lstStyle/>
          <a:p>
            <a:pPr>
              <a:lnSpc>
                <a:spcPct val="90000"/>
              </a:lnSpc>
              <a:spcAft>
                <a:spcPts val="600"/>
              </a:spcAft>
            </a:pPr>
            <a:r>
              <a:rPr lang="en-US" sz="800" b="1" kern="1200">
                <a:solidFill>
                  <a:schemeClr val="bg1">
                    <a:alpha val="70000"/>
                  </a:schemeClr>
                </a:solidFill>
                <a:latin typeface="+mn-lt"/>
                <a:ea typeface="+mn-ea"/>
                <a:cs typeface="+mn-cs"/>
              </a:rPr>
              <a:t>System Architecture Directions for Networked Sensors</a:t>
            </a:r>
            <a:r>
              <a:rPr lang="en-US" sz="800" kern="1200">
                <a:solidFill>
                  <a:schemeClr val="bg1">
                    <a:alpha val="70000"/>
                  </a:schemeClr>
                </a:solidFill>
                <a:latin typeface="+mn-lt"/>
                <a:ea typeface="+mn-ea"/>
                <a:cs typeface="+mn-cs"/>
              </a:rPr>
              <a:t>~</a:t>
            </a:r>
            <a:r>
              <a:rPr lang="en-US" sz="800" i="1" kern="1200">
                <a:solidFill>
                  <a:schemeClr val="bg1">
                    <a:alpha val="70000"/>
                  </a:schemeClr>
                </a:solidFill>
                <a:latin typeface="+mn-lt"/>
                <a:ea typeface="+mn-ea"/>
                <a:cs typeface="+mn-cs"/>
              </a:rPr>
              <a:t>Jason Hill, Robert Szewczyk, Alec Woo, Seth Hollar, David Culler, Kristofer Pister[{jhill, szewczyk, awoo, culler}@cs.berkeley.edu,{shollar, pister}@eecs.berkeley.edu].</a:t>
            </a:r>
          </a:p>
        </p:txBody>
      </p:sp>
      <p:sp>
        <p:nvSpPr>
          <p:cNvPr id="4" name="Date Placeholder 3">
            <a:extLst>
              <a:ext uri="{FF2B5EF4-FFF2-40B4-BE49-F238E27FC236}">
                <a16:creationId xmlns:a16="http://schemas.microsoft.com/office/drawing/2014/main" id="{1B8C6719-EE12-432F-B0C3-45B6523C2952}"/>
              </a:ext>
            </a:extLst>
          </p:cNvPr>
          <p:cNvSpPr>
            <a:spLocks noGrp="1"/>
          </p:cNvSpPr>
          <p:nvPr>
            <p:ph type="dt" sz="half" idx="10"/>
          </p:nvPr>
        </p:nvSpPr>
        <p:spPr>
          <a:xfrm>
            <a:off x="7821429" y="6238816"/>
            <a:ext cx="2753746" cy="323968"/>
          </a:xfrm>
        </p:spPr>
        <p:txBody>
          <a:bodyPr vert="horz" lIns="91440" tIns="45720" rIns="91440" bIns="45720" rtlCol="0" anchor="ctr">
            <a:normAutofit/>
          </a:bodyPr>
          <a:lstStyle/>
          <a:p>
            <a:pPr>
              <a:spcAft>
                <a:spcPts val="600"/>
              </a:spcAft>
            </a:pPr>
            <a:r>
              <a:rPr lang="en-US"/>
              <a:t>23/3/2021</a:t>
            </a:r>
          </a:p>
        </p:txBody>
      </p:sp>
      <p:sp>
        <p:nvSpPr>
          <p:cNvPr id="6" name="Slide Number Placeholder 5">
            <a:extLst>
              <a:ext uri="{FF2B5EF4-FFF2-40B4-BE49-F238E27FC236}">
                <a16:creationId xmlns:a16="http://schemas.microsoft.com/office/drawing/2014/main" id="{34307CFA-0877-41F6-A344-4678B77E79AA}"/>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34B7E4EF-A1BD-40F4-AB7B-04F084DD991D}" type="slidenum">
              <a:rPr lang="en-US" smtClean="0"/>
              <a:pPr>
                <a:lnSpc>
                  <a:spcPct val="90000"/>
                </a:lnSpc>
                <a:spcAft>
                  <a:spcPts val="600"/>
                </a:spcAft>
              </a:pPr>
              <a:t>9</a:t>
            </a:fld>
            <a:endParaRPr lang="en-US"/>
          </a:p>
        </p:txBody>
      </p:sp>
    </p:spTree>
    <p:extLst>
      <p:ext uri="{BB962C8B-B14F-4D97-AF65-F5344CB8AC3E}">
        <p14:creationId xmlns:p14="http://schemas.microsoft.com/office/powerpoint/2010/main" val="3431594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59"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6585">
                <p:cTn id="7" repeatCount="indefinite"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cf92841-f228-44ba-87e7-4c4680ff476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Έγγραφο" ma:contentTypeID="0x010100E6FD9916F6B87C4A8B27BF61ED6D0181" ma:contentTypeVersion="7" ma:contentTypeDescription="Δημιουργία νέου εγγράφου" ma:contentTypeScope="" ma:versionID="b497adba235e9421b162c3de2bf1c87b">
  <xsd:schema xmlns:xsd="http://www.w3.org/2001/XMLSchema" xmlns:xs="http://www.w3.org/2001/XMLSchema" xmlns:p="http://schemas.microsoft.com/office/2006/metadata/properties" xmlns:ns3="9cf92841-f228-44ba-87e7-4c4680ff4767" xmlns:ns4="5b8ad81d-d9a8-43f4-aca8-7b91c33f6604" targetNamespace="http://schemas.microsoft.com/office/2006/metadata/properties" ma:root="true" ma:fieldsID="9fa188594932db6c07233aae92dd34a1" ns3:_="" ns4:_="">
    <xsd:import namespace="9cf92841-f228-44ba-87e7-4c4680ff4767"/>
    <xsd:import namespace="5b8ad81d-d9a8-43f4-aca8-7b91c33f660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f92841-f228-44ba-87e7-4c4680ff4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8ad81d-d9a8-43f4-aca8-7b91c33f6604" elementFormDefault="qualified">
    <xsd:import namespace="http://schemas.microsoft.com/office/2006/documentManagement/types"/>
    <xsd:import namespace="http://schemas.microsoft.com/office/infopath/2007/PartnerControls"/>
    <xsd:element name="SharedWithUsers" ma:index="12" nillable="true" ma:displayName="Κοινή χρήση με"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Κοινή χρήση με λεπτομέρειες" ma:internalName="SharedWithDetails" ma:readOnly="true">
      <xsd:simpleType>
        <xsd:restriction base="dms:Note">
          <xsd:maxLength value="255"/>
        </xsd:restriction>
      </xsd:simpleType>
    </xsd:element>
    <xsd:element name="SharingHintHash" ma:index="14" nillable="true" ma:displayName="Κοινή χρήση κατακερματισμού υπόδειξης"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9cf92841-f228-44ba-87e7-4c4680ff4767"/>
    <ds:schemaRef ds:uri="http://www.w3.org/XML/1998/namespace"/>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5b8ad81d-d9a8-43f4-aca8-7b91c33f6604"/>
    <ds:schemaRef ds:uri="http://purl.org/dc/terms/"/>
  </ds:schemaRefs>
</ds:datastoreItem>
</file>

<file path=customXml/itemProps2.xml><?xml version="1.0" encoding="utf-8"?>
<ds:datastoreItem xmlns:ds="http://schemas.openxmlformats.org/officeDocument/2006/customXml" ds:itemID="{B93B3012-3CB5-4C07-B2B4-277E1BCBC8B9}">
  <ds:schemaRefs>
    <ds:schemaRef ds:uri="5b8ad81d-d9a8-43f4-aca8-7b91c33f6604"/>
    <ds:schemaRef ds:uri="9cf92841-f228-44ba-87e7-4c4680ff47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468</TotalTime>
  <Words>6581</Words>
  <Application>Microsoft Office PowerPoint</Application>
  <PresentationFormat>Widescreen</PresentationFormat>
  <Paragraphs>533</Paragraphs>
  <Slides>29</Slides>
  <Notes>27</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vt:i4>
      </vt:variant>
    </vt:vector>
  </HeadingPairs>
  <TitlesOfParts>
    <vt:vector size="44" baseType="lpstr">
      <vt:lpstr>-apple-system</vt:lpstr>
      <vt:lpstr>Arial</vt:lpstr>
      <vt:lpstr>Arial</vt:lpstr>
      <vt:lpstr>Calibri</vt:lpstr>
      <vt:lpstr>Cambria</vt:lpstr>
      <vt:lpstr>Cambria Math</vt:lpstr>
      <vt:lpstr>CMBX9</vt:lpstr>
      <vt:lpstr>CMR9</vt:lpstr>
      <vt:lpstr>CMTI9</vt:lpstr>
      <vt:lpstr>Corbel</vt:lpstr>
      <vt:lpstr>Gill Sans MT</vt:lpstr>
      <vt:lpstr>Google Sans</vt:lpstr>
      <vt:lpstr>Times New Roman</vt:lpstr>
      <vt:lpstr>Whitney A</vt:lpstr>
      <vt:lpstr>Parcel</vt:lpstr>
      <vt:lpstr>System Architecture Directions for Networked Sensors</vt:lpstr>
      <vt:lpstr>To THIS END</vt:lpstr>
      <vt:lpstr> TYPES OF SENSORS/DETECTORS/TRANDUCERS   Vision and Imaging Sensors Temperature Sensors Radiation Sensors Proximity Sensors Pressure Sensors Position Sensors Photoelectric Sensors Particle Sensors Motion Sensors Metal Sensors Level Sensors Leak Sensors Humidity Sensors Gas and Chemical Sensors Force Sensors Flow Sensors Flaw Sensors Flame Sensors Electrical Sensors Contact Sensors Non-Contact Sensors </vt:lpstr>
      <vt:lpstr>Peripherals of a modern mcu </vt:lpstr>
      <vt:lpstr>There are two issues for the prototype system</vt:lpstr>
      <vt:lpstr>Contents</vt:lpstr>
      <vt:lpstr>Networked sensor characteristics </vt:lpstr>
      <vt:lpstr>Networked sensor characteristics </vt:lpstr>
      <vt:lpstr>Demo radar | parking assistant | Trespasser detector </vt:lpstr>
      <vt:lpstr>DEMO SIGNAL pROcESSING</vt:lpstr>
      <vt:lpstr>Example Design Point </vt:lpstr>
      <vt:lpstr>Hardware organization</vt:lpstr>
      <vt:lpstr>PowerPoint Presentation</vt:lpstr>
      <vt:lpstr>PowerPoint Presentation</vt:lpstr>
      <vt:lpstr>Macromote schematic</vt:lpstr>
      <vt:lpstr>POWER CHARACTERISTICS TABLE</vt:lpstr>
      <vt:lpstr>Tiny Micro-threading Operating System (TiNyOS)</vt:lpstr>
      <vt:lpstr>Issues addressed and solutions</vt:lpstr>
      <vt:lpstr>Tiny os is based on an event driven model</vt:lpstr>
      <vt:lpstr>Tiny os is based on an event driven model</vt:lpstr>
      <vt:lpstr>PowerPoint Presentation</vt:lpstr>
      <vt:lpstr>PowerPoint Presentation</vt:lpstr>
      <vt:lpstr>Component Types (component models)</vt:lpstr>
      <vt:lpstr>PUTTING ALL TOGETHER</vt:lpstr>
      <vt:lpstr>EVALUATION</vt:lpstr>
      <vt:lpstr>RELATED WORK/OS</vt:lpstr>
      <vt:lpstr>ARCHITECTURAL IMPLICATIONS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Architecture Directions for Networked Sensors</dc:title>
  <dc:creator>Charis Filis</dc:creator>
  <cp:lastModifiedBy>harry filis</cp:lastModifiedBy>
  <cp:revision>2</cp:revision>
  <dcterms:created xsi:type="dcterms:W3CDTF">2021-03-13T14:51:32Z</dcterms:created>
  <dcterms:modified xsi:type="dcterms:W3CDTF">2021-03-24T08:45:55Z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0x010100E6FD9916F6B87C4A8B27BF61ED6D0181</vt:lpwstr>
  </property>
</Properties>
</file>